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471" r:id="rId2"/>
    <p:sldId id="2134804796" r:id="rId3"/>
    <p:sldId id="373" r:id="rId4"/>
    <p:sldId id="269" r:id="rId5"/>
    <p:sldId id="272" r:id="rId6"/>
    <p:sldId id="2134804797" r:id="rId7"/>
    <p:sldId id="273" r:id="rId8"/>
    <p:sldId id="2134804798" r:id="rId9"/>
    <p:sldId id="2134804800" r:id="rId10"/>
    <p:sldId id="2134804801" r:id="rId11"/>
    <p:sldId id="486" r:id="rId12"/>
    <p:sldId id="2134804802" r:id="rId13"/>
  </p:sldIdLst>
  <p:sldSz cx="12192000" cy="6858000"/>
  <p:notesSz cx="6858000" cy="9144000"/>
  <p:custDataLst>
    <p:tags r:id="rId16"/>
  </p:custData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ur, Chris" initials="BC" lastIdx="2" clrIdx="0">
    <p:extLst>
      <p:ext uri="{19B8F6BF-5375-455C-9EA6-DF929625EA0E}">
        <p15:presenceInfo xmlns:p15="http://schemas.microsoft.com/office/powerpoint/2012/main" userId="S::chris.baur@sulzer.com::c3ddde89-15e4-4f50-b7d5-e8fa8bcaf9a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3792" autoAdjust="0"/>
  </p:normalViewPr>
  <p:slideViewPr>
    <p:cSldViewPr snapToGrid="0" showGuides="1">
      <p:cViewPr varScale="1">
        <p:scale>
          <a:sx n="128" d="100"/>
          <a:sy n="128" d="100"/>
        </p:scale>
        <p:origin x="456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4" d="100"/>
          <a:sy n="74" d="100"/>
        </p:scale>
        <p:origin x="2406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ulten, Tim" userId="7e49fd4c-588d-4656-9ab6-4db9909026e6" providerId="ADAL" clId="{977DFC50-24CB-4040-94C5-A1B5D6D56FCB}"/>
    <pc:docChg chg="custSel modSld">
      <pc:chgData name="Schulten, Tim" userId="7e49fd4c-588d-4656-9ab6-4db9909026e6" providerId="ADAL" clId="{977DFC50-24CB-4040-94C5-A1B5D6D56FCB}" dt="2022-11-07T08:01:47.003" v="0" actId="478"/>
      <pc:docMkLst>
        <pc:docMk/>
      </pc:docMkLst>
      <pc:sldChg chg="delSp mod">
        <pc:chgData name="Schulten, Tim" userId="7e49fd4c-588d-4656-9ab6-4db9909026e6" providerId="ADAL" clId="{977DFC50-24CB-4040-94C5-A1B5D6D56FCB}" dt="2022-11-07T08:01:47.003" v="0" actId="478"/>
        <pc:sldMkLst>
          <pc:docMk/>
          <pc:sldMk cId="3578285824" sldId="2134804801"/>
        </pc:sldMkLst>
        <pc:spChg chg="del">
          <ac:chgData name="Schulten, Tim" userId="7e49fd4c-588d-4656-9ab6-4db9909026e6" providerId="ADAL" clId="{977DFC50-24CB-4040-94C5-A1B5D6D56FCB}" dt="2022-11-07T08:01:47.003" v="0" actId="478"/>
          <ac:spMkLst>
            <pc:docMk/>
            <pc:sldMk cId="3578285824" sldId="2134804801"/>
            <ac:spMk id="5" creationId="{FEE9803D-0FB5-4FFB-B302-1E226794A7B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B5813A1-1735-4B6B-8271-F2EA408F1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F3AF06-89FF-42A1-81CA-8D7BCCF70F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63006-57EB-479D-85E3-096FAB7DC520}" type="datetimeFigureOut">
              <a:rPr lang="en-US" smtClean="0"/>
              <a:t>11/7/22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EEA7A6-D2CD-4159-B17B-383E0688855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79461-66E8-4C8A-92D0-5C7A512D9B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D2FE4-233F-45CE-A8CF-7A71BEE9184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9547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EF6E9-781D-48D3-A292-370A2040D312}" type="datetimeFigureOut">
              <a:rPr lang="fi-FI" smtClean="0"/>
              <a:t>7.11.2022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3F875-BEB3-41D5-9ABD-37DF2A383C8A}" type="slidenum">
              <a:rPr lang="fi-FI" smtClean="0"/>
              <a:t>‹Nr.›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83559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Sulzer is a manufacturer of large, high-energy pumps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Many components are casted.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In Service we often deal with legacy components, which were manufactured following a traditional casting process.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As a result, hundreds of wooden patterns are stored at casting suppliers, often in poor conditions, causing considerable cost.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3F875-BEB3-41D5-9ABD-37DF2A383C8A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63207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3.png"/><Relationship Id="rId18" Type="http://schemas.openxmlformats.org/officeDocument/2006/relationships/image" Target="../media/image3.png"/><Relationship Id="rId3" Type="http://schemas.openxmlformats.org/officeDocument/2006/relationships/hyperlink" Target="https://www.facebook.com/SulzerLtd" TargetMode="External"/><Relationship Id="rId7" Type="http://schemas.openxmlformats.org/officeDocument/2006/relationships/image" Target="../media/image9.png"/><Relationship Id="rId12" Type="http://schemas.openxmlformats.org/officeDocument/2006/relationships/hyperlink" Target="https://www.youtube.com/user/sulzerltd" TargetMode="External"/><Relationship Id="rId17" Type="http://schemas.openxmlformats.org/officeDocument/2006/relationships/image" Target="../media/image16.svg"/><Relationship Id="rId2" Type="http://schemas.openxmlformats.org/officeDocument/2006/relationships/image" Target="../media/image6.jp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linkedin.com/company/sulzer" TargetMode="External"/><Relationship Id="rId11" Type="http://schemas.openxmlformats.org/officeDocument/2006/relationships/image" Target="../media/image12.svg"/><Relationship Id="rId5" Type="http://schemas.openxmlformats.org/officeDocument/2006/relationships/image" Target="../media/image8.svg"/><Relationship Id="rId15" Type="http://schemas.openxmlformats.org/officeDocument/2006/relationships/hyperlink" Target="https://www.instagram.com/SulzerLtd/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hyperlink" Target="https://twitter.com/SulzerLtd" TargetMode="External"/><Relationship Id="rId14" Type="http://schemas.openxmlformats.org/officeDocument/2006/relationships/image" Target="../media/image14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5168146-7FE2-4F0D-B70B-8EA840608B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47E13B-3322-4BF9-AD55-F5072A2DDC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720000"/>
            <a:ext cx="1938910" cy="346020"/>
          </a:xfrm>
          <a:prstGeom prst="rect">
            <a:avLst/>
          </a:prstGeom>
        </p:spPr>
      </p:pic>
      <p:grpSp>
        <p:nvGrpSpPr>
          <p:cNvPr id="10" name="Gruppieren 64">
            <a:extLst>
              <a:ext uri="{FF2B5EF4-FFF2-40B4-BE49-F238E27FC236}">
                <a16:creationId xmlns:a16="http://schemas.microsoft.com/office/drawing/2014/main" id="{9AB32C09-4521-47E3-A96D-553A829116E9}"/>
              </a:ext>
            </a:extLst>
          </p:cNvPr>
          <p:cNvGrpSpPr/>
          <p:nvPr userDrawn="1"/>
        </p:nvGrpSpPr>
        <p:grpSpPr>
          <a:xfrm>
            <a:off x="4747003" y="728163"/>
            <a:ext cx="1080000" cy="1080000"/>
            <a:chOff x="4754879" y="720000"/>
            <a:chExt cx="1080000" cy="1080000"/>
          </a:xfrm>
        </p:grpSpPr>
        <p:cxnSp>
          <p:nvCxnSpPr>
            <p:cNvPr id="11" name="Gerade Verbindung 65">
              <a:extLst>
                <a:ext uri="{FF2B5EF4-FFF2-40B4-BE49-F238E27FC236}">
                  <a16:creationId xmlns:a16="http://schemas.microsoft.com/office/drawing/2014/main" id="{DA6BD878-BD7E-498B-9287-1E63FE68E3A4}"/>
                </a:ext>
              </a:extLst>
            </p:cNvPr>
            <p:cNvCxnSpPr/>
            <p:nvPr userDrawn="1"/>
          </p:nvCxnSpPr>
          <p:spPr>
            <a:xfrm>
              <a:off x="5292000" y="720000"/>
              <a:ext cx="0" cy="1080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66">
              <a:extLst>
                <a:ext uri="{FF2B5EF4-FFF2-40B4-BE49-F238E27FC236}">
                  <a16:creationId xmlns:a16="http://schemas.microsoft.com/office/drawing/2014/main" id="{14C2C187-3CF4-40EC-A681-E39167D26135}"/>
                </a:ext>
              </a:extLst>
            </p:cNvPr>
            <p:cNvCxnSpPr/>
            <p:nvPr userDrawn="1"/>
          </p:nvCxnSpPr>
          <p:spPr>
            <a:xfrm>
              <a:off x="4754879" y="1260000"/>
              <a:ext cx="10800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itle 1">
            <a:extLst>
              <a:ext uri="{FF2B5EF4-FFF2-40B4-BE49-F238E27FC236}">
                <a16:creationId xmlns:a16="http://schemas.microsoft.com/office/drawing/2014/main" id="{EE97E250-E585-49EC-9AF4-0737F41C84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25592" y="1457377"/>
            <a:ext cx="6133008" cy="443198"/>
          </a:xfrm>
        </p:spPr>
        <p:txBody>
          <a:bodyPr wrap="square" anchor="t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/>
              <a:t>Click to add title</a:t>
            </a:r>
          </a:p>
        </p:txBody>
      </p:sp>
      <p:sp>
        <p:nvSpPr>
          <p:cNvPr id="76" name="Text Placeholder 10">
            <a:extLst>
              <a:ext uri="{FF2B5EF4-FFF2-40B4-BE49-F238E27FC236}">
                <a16:creationId xmlns:a16="http://schemas.microsoft.com/office/drawing/2014/main" id="{072FD1B1-25C2-4ECE-B381-D00846AC0C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24398" y="2448526"/>
            <a:ext cx="6133008" cy="276999"/>
          </a:xfrm>
        </p:spPr>
        <p:txBody>
          <a:bodyPr wrap="square" t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90000"/>
              <a:buFont typeface="Wingdings" panose="05000000000000000000" pitchFamily="2" charset="2"/>
              <a:buNone/>
              <a:tabLst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 Nova Light" panose="020B0304020202020204" pitchFamily="34" charset="0"/>
              </a:defRPr>
            </a:lvl1pPr>
            <a:lvl2pPr>
              <a:defRPr sz="28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800">
                <a:latin typeface="+mj-lt"/>
              </a:defRPr>
            </a:lvl4pPr>
            <a:lvl5pPr>
              <a:defRPr sz="2800">
                <a:latin typeface="+mj-lt"/>
              </a:defRPr>
            </a:lvl5pPr>
          </a:lstStyle>
          <a:p>
            <a:pPr lvl="0"/>
            <a:r>
              <a:rPr lang="en-US" noProof="0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178108331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pos="347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ac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01ACB9C2-C63D-4F91-8A51-CF5FE8923F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2" name="Gruppieren 9">
            <a:extLst>
              <a:ext uri="{FF2B5EF4-FFF2-40B4-BE49-F238E27FC236}">
                <a16:creationId xmlns:a16="http://schemas.microsoft.com/office/drawing/2014/main" id="{2FDC08B9-573F-4921-9F64-124C49C7467D}"/>
              </a:ext>
            </a:extLst>
          </p:cNvPr>
          <p:cNvGrpSpPr/>
          <p:nvPr userDrawn="1"/>
        </p:nvGrpSpPr>
        <p:grpSpPr>
          <a:xfrm>
            <a:off x="360000" y="360000"/>
            <a:ext cx="360000" cy="360000"/>
            <a:chOff x="360000" y="360000"/>
            <a:chExt cx="360000" cy="360000"/>
          </a:xfrm>
        </p:grpSpPr>
        <p:cxnSp>
          <p:nvCxnSpPr>
            <p:cNvPr id="163" name="Gerade Verbindung 10">
              <a:extLst>
                <a:ext uri="{FF2B5EF4-FFF2-40B4-BE49-F238E27FC236}">
                  <a16:creationId xmlns:a16="http://schemas.microsoft.com/office/drawing/2014/main" id="{280B2AD5-D534-4C3A-A68F-D2AF9AC91CA9}"/>
                </a:ext>
              </a:extLst>
            </p:cNvPr>
            <p:cNvCxnSpPr/>
            <p:nvPr userDrawn="1"/>
          </p:nvCxnSpPr>
          <p:spPr>
            <a:xfrm>
              <a:off x="540000" y="360000"/>
              <a:ext cx="0" cy="360000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Gerade Verbindung 11">
              <a:extLst>
                <a:ext uri="{FF2B5EF4-FFF2-40B4-BE49-F238E27FC236}">
                  <a16:creationId xmlns:a16="http://schemas.microsoft.com/office/drawing/2014/main" id="{26F7CA6E-52C2-4C86-8B48-6325450A9172}"/>
                </a:ext>
              </a:extLst>
            </p:cNvPr>
            <p:cNvCxnSpPr/>
            <p:nvPr userDrawn="1"/>
          </p:nvCxnSpPr>
          <p:spPr>
            <a:xfrm>
              <a:off x="360000" y="540000"/>
              <a:ext cx="360000" cy="0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27AA6F75-F0ED-4221-823C-010C44E9DF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362700"/>
            <a:ext cx="666092" cy="11887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76A910-4975-4E01-B0AC-FB46CC0247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0" y="748800"/>
            <a:ext cx="4593197" cy="3877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4E919-635D-480F-BBB2-D2BD444B2C43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E1D6356B-D289-4D80-A9D4-220DA67F1613}" type="datetime4">
              <a:rPr lang="en-US" smtClean="0"/>
              <a:t>November 7, 2022</a:t>
            </a:fld>
            <a:endParaRPr lang="fi-FI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B50A8F-87F1-443E-A433-3749CA3DA538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Tim Schulten - Digital Industry</a:t>
            </a:r>
            <a:endParaRPr lang="fi-FI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200B60-522C-4FBD-820C-EB8FA112313B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DB511D90-9E67-4622-8C06-7997E9321551}" type="slidenum">
              <a:rPr lang="fi-FI" smtClean="0"/>
              <a:pPr/>
              <a:t>‹Nr.›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59412453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3" pos="3576">
          <p15:clr>
            <a:srgbClr val="FBAE40"/>
          </p15:clr>
        </p15:guide>
        <p15:guide id="4" pos="57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97580-6509-4FF6-8D69-8C526ED3FC5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3672F2B-1CD4-4501-921B-3483B44A1770}" type="datetime4">
              <a:rPr lang="en-US" smtClean="0"/>
              <a:t>November 7, 2022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32F7D-324F-4DAF-A4C1-6524F0E94B8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Tim Schulten - Digital Industry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9CC99-1C43-4A2A-933B-4F738FF9317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B511D90-9E67-4622-8C06-7997E9321551}" type="slidenum">
              <a:rPr lang="fi-FI" smtClean="0"/>
              <a:pPr/>
              <a:t>‹Nr.›</a:t>
            </a:fld>
            <a:endParaRPr lang="fi-FI" dirty="0"/>
          </a:p>
        </p:txBody>
      </p:sp>
      <p:grpSp>
        <p:nvGrpSpPr>
          <p:cNvPr id="13" name="Gruppieren 9">
            <a:extLst>
              <a:ext uri="{FF2B5EF4-FFF2-40B4-BE49-F238E27FC236}">
                <a16:creationId xmlns:a16="http://schemas.microsoft.com/office/drawing/2014/main" id="{61C14FE8-6126-46D1-B1BF-B9CD27233FBD}"/>
              </a:ext>
            </a:extLst>
          </p:cNvPr>
          <p:cNvGrpSpPr/>
          <p:nvPr userDrawn="1"/>
        </p:nvGrpSpPr>
        <p:grpSpPr>
          <a:xfrm>
            <a:off x="360000" y="360000"/>
            <a:ext cx="360000" cy="360000"/>
            <a:chOff x="360000" y="360000"/>
            <a:chExt cx="360000" cy="360000"/>
          </a:xfrm>
        </p:grpSpPr>
        <p:cxnSp>
          <p:nvCxnSpPr>
            <p:cNvPr id="14" name="Gerade Verbindung 10">
              <a:extLst>
                <a:ext uri="{FF2B5EF4-FFF2-40B4-BE49-F238E27FC236}">
                  <a16:creationId xmlns:a16="http://schemas.microsoft.com/office/drawing/2014/main" id="{48A4ED38-0DF9-487B-B0EB-1402850DA54D}"/>
                </a:ext>
              </a:extLst>
            </p:cNvPr>
            <p:cNvCxnSpPr/>
            <p:nvPr userDrawn="1"/>
          </p:nvCxnSpPr>
          <p:spPr>
            <a:xfrm>
              <a:off x="540000" y="360000"/>
              <a:ext cx="0" cy="360000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1">
              <a:extLst>
                <a:ext uri="{FF2B5EF4-FFF2-40B4-BE49-F238E27FC236}">
                  <a16:creationId xmlns:a16="http://schemas.microsoft.com/office/drawing/2014/main" id="{FEBF9CEE-48B8-48A9-8EA1-84C072FABBCA}"/>
                </a:ext>
              </a:extLst>
            </p:cNvPr>
            <p:cNvCxnSpPr/>
            <p:nvPr userDrawn="1"/>
          </p:nvCxnSpPr>
          <p:spPr>
            <a:xfrm>
              <a:off x="360000" y="540000"/>
              <a:ext cx="360000" cy="0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6CE612AE-1F15-4C4F-BF0E-A831B5B8B4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362700"/>
            <a:ext cx="666092" cy="118872"/>
          </a:xfrm>
          <a:prstGeom prst="rect">
            <a:avLst/>
          </a:prstGeom>
        </p:spPr>
      </p:pic>
      <p:sp>
        <p:nvSpPr>
          <p:cNvPr id="16" name="Content Placeholder 22">
            <a:extLst>
              <a:ext uri="{FF2B5EF4-FFF2-40B4-BE49-F238E27FC236}">
                <a16:creationId xmlns:a16="http://schemas.microsoft.com/office/drawing/2014/main" id="{A622E783-811C-4B06-AD71-19A4E662ADC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23900" y="1808163"/>
            <a:ext cx="10934700" cy="432593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Click to </a:t>
            </a:r>
            <a:r>
              <a:rPr lang="en-US" noProof="0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9CFE54-0D10-4E73-A770-8705BC196B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0" y="748800"/>
            <a:ext cx="10934700" cy="3877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668408C6-1D1D-40CF-B06B-B16607A986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213113"/>
            <a:ext cx="10938600" cy="276999"/>
          </a:xfrm>
        </p:spPr>
        <p:txBody>
          <a:bodyPr wrap="square" tIns="0">
            <a:sp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 Nova Light" panose="020B0304020202020204" pitchFamily="34" charset="0"/>
              </a:defRPr>
            </a:lvl1pPr>
            <a:lvl2pPr>
              <a:defRPr sz="28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800">
                <a:latin typeface="+mj-lt"/>
              </a:defRPr>
            </a:lvl4pPr>
            <a:lvl5pPr>
              <a:defRPr sz="2800">
                <a:latin typeface="+mj-lt"/>
              </a:defRPr>
            </a:lvl5pPr>
          </a:lstStyle>
          <a:p>
            <a:pPr lvl="0"/>
            <a:r>
              <a:rPr lang="en-US" noProof="0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758431035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0788D-3735-4856-9BA2-05D02AF7077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5DB8ECCB-D437-4729-9F9D-74F22BD71671}" type="datetime4">
              <a:rPr lang="en-US" smtClean="0"/>
              <a:t>November 7, 2022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04165-2BA0-4E5A-BD58-03DA1364B99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Tim Schulten - Digital Industry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E36DE-C213-49E9-9D2A-53CE127AEEE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B511D90-9E67-4622-8C06-7997E9321551}" type="slidenum">
              <a:rPr lang="fi-FI" smtClean="0"/>
              <a:pPr/>
              <a:t>‹Nr.›</a:t>
            </a:fld>
            <a:endParaRPr lang="fi-FI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BEA8AF3-34F4-4CB9-8DA0-EBF0AA39285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438900" y="1808171"/>
            <a:ext cx="5219700" cy="432592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</a:t>
            </a:r>
            <a:r>
              <a:rPr lang="en-US" noProof="0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9A98547-448E-4BD5-AF74-AC47F12A99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362700"/>
            <a:ext cx="666092" cy="118872"/>
          </a:xfrm>
          <a:prstGeom prst="rect">
            <a:avLst/>
          </a:prstGeom>
        </p:spPr>
      </p:pic>
      <p:grpSp>
        <p:nvGrpSpPr>
          <p:cNvPr id="27" name="Gruppieren 9">
            <a:extLst>
              <a:ext uri="{FF2B5EF4-FFF2-40B4-BE49-F238E27FC236}">
                <a16:creationId xmlns:a16="http://schemas.microsoft.com/office/drawing/2014/main" id="{95ED1C35-1B3D-437B-9C70-DD9D83A0C8D9}"/>
              </a:ext>
            </a:extLst>
          </p:cNvPr>
          <p:cNvGrpSpPr/>
          <p:nvPr userDrawn="1"/>
        </p:nvGrpSpPr>
        <p:grpSpPr>
          <a:xfrm>
            <a:off x="360000" y="360000"/>
            <a:ext cx="360000" cy="360000"/>
            <a:chOff x="360000" y="360000"/>
            <a:chExt cx="360000" cy="360000"/>
          </a:xfrm>
        </p:grpSpPr>
        <p:cxnSp>
          <p:nvCxnSpPr>
            <p:cNvPr id="28" name="Gerade Verbindung 10">
              <a:extLst>
                <a:ext uri="{FF2B5EF4-FFF2-40B4-BE49-F238E27FC236}">
                  <a16:creationId xmlns:a16="http://schemas.microsoft.com/office/drawing/2014/main" id="{A98A9727-701A-4A80-AA64-3BE89D06D22F}"/>
                </a:ext>
              </a:extLst>
            </p:cNvPr>
            <p:cNvCxnSpPr/>
            <p:nvPr userDrawn="1"/>
          </p:nvCxnSpPr>
          <p:spPr>
            <a:xfrm>
              <a:off x="540000" y="360000"/>
              <a:ext cx="0" cy="360000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11">
              <a:extLst>
                <a:ext uri="{FF2B5EF4-FFF2-40B4-BE49-F238E27FC236}">
                  <a16:creationId xmlns:a16="http://schemas.microsoft.com/office/drawing/2014/main" id="{DDCA6176-F425-43E8-A214-380622370853}"/>
                </a:ext>
              </a:extLst>
            </p:cNvPr>
            <p:cNvCxnSpPr/>
            <p:nvPr userDrawn="1"/>
          </p:nvCxnSpPr>
          <p:spPr>
            <a:xfrm>
              <a:off x="360000" y="540000"/>
              <a:ext cx="360000" cy="0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C3E44D2-51E0-446B-AC6E-DFB17E92AB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0" y="748800"/>
            <a:ext cx="10934700" cy="3877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Content Placeholder 22">
            <a:extLst>
              <a:ext uri="{FF2B5EF4-FFF2-40B4-BE49-F238E27FC236}">
                <a16:creationId xmlns:a16="http://schemas.microsoft.com/office/drawing/2014/main" id="{649A8C3D-FC94-45B5-9874-98D0BBACADE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23900" y="1808170"/>
            <a:ext cx="5372100" cy="4325929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Click to </a:t>
            </a:r>
            <a:r>
              <a:rPr lang="en-US" noProof="0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39847F8-2850-4F37-92EC-DB531B22B7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213113"/>
            <a:ext cx="10938600" cy="276999"/>
          </a:xfrm>
        </p:spPr>
        <p:txBody>
          <a:bodyPr wrap="square" tIns="0">
            <a:sp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 Nova Light" panose="020B0304020202020204" pitchFamily="34" charset="0"/>
              </a:defRPr>
            </a:lvl1pPr>
            <a:lvl2pPr>
              <a:defRPr sz="28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800">
                <a:latin typeface="+mj-lt"/>
              </a:defRPr>
            </a:lvl4pPr>
            <a:lvl5pPr>
              <a:defRPr sz="2800">
                <a:latin typeface="+mj-lt"/>
              </a:defRPr>
            </a:lvl5pPr>
          </a:lstStyle>
          <a:p>
            <a:pPr lvl="0"/>
            <a:r>
              <a:rPr lang="en-US" noProof="0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038346076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95A300-CF32-4D57-93B6-34C26A351F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B5D3FC0-C099-4DE3-B6B5-1C1549C85033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24F984B5-675B-4AD1-9A53-D66764D06C20}" type="datetime4">
              <a:rPr lang="en-US" smtClean="0"/>
              <a:t>November 7, 2022</a:t>
            </a:fld>
            <a:endParaRPr lang="fi-FI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C10D321-D770-45EC-BBD9-4F124CE4A4F9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Tim Schulten - Digital Industry</a:t>
            </a:r>
            <a:endParaRPr lang="fi-FI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B3CA242-6B7A-4C60-942D-BB9102BAEA79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DB511D90-9E67-4622-8C06-7997E9321551}" type="slidenum">
              <a:rPr lang="fi-FI" smtClean="0"/>
              <a:pPr/>
              <a:t>‹Nr.›</a:t>
            </a:fld>
            <a:endParaRPr lang="fi-FI" dirty="0"/>
          </a:p>
        </p:txBody>
      </p:sp>
      <p:grpSp>
        <p:nvGrpSpPr>
          <p:cNvPr id="111" name="Gruppieren 18">
            <a:extLst>
              <a:ext uri="{FF2B5EF4-FFF2-40B4-BE49-F238E27FC236}">
                <a16:creationId xmlns:a16="http://schemas.microsoft.com/office/drawing/2014/main" id="{6460DE2E-D5BB-487A-8DD3-0DF424E3F930}"/>
              </a:ext>
            </a:extLst>
          </p:cNvPr>
          <p:cNvGrpSpPr/>
          <p:nvPr userDrawn="1"/>
        </p:nvGrpSpPr>
        <p:grpSpPr>
          <a:xfrm>
            <a:off x="4562381" y="360000"/>
            <a:ext cx="360000" cy="360000"/>
            <a:chOff x="6094681" y="360000"/>
            <a:chExt cx="360000" cy="360000"/>
          </a:xfrm>
        </p:grpSpPr>
        <p:cxnSp>
          <p:nvCxnSpPr>
            <p:cNvPr id="112" name="Gerade Verbindung 19">
              <a:extLst>
                <a:ext uri="{FF2B5EF4-FFF2-40B4-BE49-F238E27FC236}">
                  <a16:creationId xmlns:a16="http://schemas.microsoft.com/office/drawing/2014/main" id="{A60A417A-1CA5-415E-81A3-8CCFE6644BA3}"/>
                </a:ext>
              </a:extLst>
            </p:cNvPr>
            <p:cNvCxnSpPr/>
            <p:nvPr userDrawn="1"/>
          </p:nvCxnSpPr>
          <p:spPr>
            <a:xfrm>
              <a:off x="6274681" y="360000"/>
              <a:ext cx="0" cy="36000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Gerade Verbindung 20">
              <a:extLst>
                <a:ext uri="{FF2B5EF4-FFF2-40B4-BE49-F238E27FC236}">
                  <a16:creationId xmlns:a16="http://schemas.microsoft.com/office/drawing/2014/main" id="{322B2796-1B5B-4636-BAC4-907654978EBE}"/>
                </a:ext>
              </a:extLst>
            </p:cNvPr>
            <p:cNvCxnSpPr/>
            <p:nvPr userDrawn="1"/>
          </p:nvCxnSpPr>
          <p:spPr>
            <a:xfrm>
              <a:off x="6094681" y="540000"/>
              <a:ext cx="360000" cy="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15F1C86-BBB7-484A-9ACB-9438E04BF2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362700"/>
            <a:ext cx="666092" cy="118872"/>
          </a:xfrm>
          <a:prstGeom prst="rect">
            <a:avLst/>
          </a:prstGeom>
        </p:spPr>
      </p:pic>
      <p:grpSp>
        <p:nvGrpSpPr>
          <p:cNvPr id="128" name="Gruppieren 9">
            <a:extLst>
              <a:ext uri="{FF2B5EF4-FFF2-40B4-BE49-F238E27FC236}">
                <a16:creationId xmlns:a16="http://schemas.microsoft.com/office/drawing/2014/main" id="{A0F5D706-EA24-4626-B1B4-AFD34C2CA592}"/>
              </a:ext>
            </a:extLst>
          </p:cNvPr>
          <p:cNvGrpSpPr/>
          <p:nvPr userDrawn="1"/>
        </p:nvGrpSpPr>
        <p:grpSpPr>
          <a:xfrm>
            <a:off x="360000" y="360000"/>
            <a:ext cx="360000" cy="360000"/>
            <a:chOff x="360000" y="360000"/>
            <a:chExt cx="360000" cy="360000"/>
          </a:xfrm>
        </p:grpSpPr>
        <p:cxnSp>
          <p:nvCxnSpPr>
            <p:cNvPr id="129" name="Gerade Verbindung 10">
              <a:extLst>
                <a:ext uri="{FF2B5EF4-FFF2-40B4-BE49-F238E27FC236}">
                  <a16:creationId xmlns:a16="http://schemas.microsoft.com/office/drawing/2014/main" id="{9444CA20-E48A-46AF-A936-E6ECDE9F8F45}"/>
                </a:ext>
              </a:extLst>
            </p:cNvPr>
            <p:cNvCxnSpPr/>
            <p:nvPr userDrawn="1"/>
          </p:nvCxnSpPr>
          <p:spPr>
            <a:xfrm>
              <a:off x="540000" y="360000"/>
              <a:ext cx="0" cy="360000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Gerade Verbindung 11">
              <a:extLst>
                <a:ext uri="{FF2B5EF4-FFF2-40B4-BE49-F238E27FC236}">
                  <a16:creationId xmlns:a16="http://schemas.microsoft.com/office/drawing/2014/main" id="{06F4DFB0-54A9-43F4-AE78-F4FBB355E7BA}"/>
                </a:ext>
              </a:extLst>
            </p:cNvPr>
            <p:cNvCxnSpPr/>
            <p:nvPr userDrawn="1"/>
          </p:nvCxnSpPr>
          <p:spPr>
            <a:xfrm>
              <a:off x="360000" y="540000"/>
              <a:ext cx="360000" cy="0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BED17A2E-9B36-4FC5-A4F8-9596915C22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0" y="748800"/>
            <a:ext cx="3838481" cy="77559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</a:t>
            </a:r>
            <a:br>
              <a:rPr lang="en-US" dirty="0"/>
            </a:br>
            <a:r>
              <a:rPr lang="en-US" dirty="0"/>
              <a:t>Agenda title</a:t>
            </a:r>
            <a:endParaRPr lang="fi-FI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5C52F10C-34E6-4079-AB94-01998DE603EE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922382" y="860399"/>
            <a:ext cx="6736218" cy="527369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</a:t>
            </a:r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448309595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256" userDrawn="1">
          <p15:clr>
            <a:srgbClr val="FBAE40"/>
          </p15:clr>
        </p15:guide>
        <p15:guide id="2" pos="309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E62052-5D64-447A-9891-CB365DC912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4" name="Text Placeholder 10">
            <a:extLst>
              <a:ext uri="{FF2B5EF4-FFF2-40B4-BE49-F238E27FC236}">
                <a16:creationId xmlns:a16="http://schemas.microsoft.com/office/drawing/2014/main" id="{1015D556-D988-46FB-8AE6-CD6DF5FB32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10795" y="2398286"/>
            <a:ext cx="10346614" cy="276999"/>
          </a:xfrm>
        </p:spPr>
        <p:txBody>
          <a:bodyPr wrap="square" t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90000"/>
              <a:buFont typeface="Wingdings" panose="05000000000000000000" pitchFamily="2" charset="2"/>
              <a:buNone/>
              <a:tabLst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 Nova Light" panose="020B0304020202020204" pitchFamily="34" charset="0"/>
              </a:defRPr>
            </a:lvl1pPr>
            <a:lvl2pPr>
              <a:defRPr sz="28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800">
                <a:latin typeface="+mj-lt"/>
              </a:defRPr>
            </a:lvl4pPr>
            <a:lvl5pPr>
              <a:defRPr sz="2800">
                <a:latin typeface="+mj-lt"/>
              </a:defRPr>
            </a:lvl5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AFF1386-B8F6-49FA-A644-F3EDBB185C1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1986" y="1504800"/>
            <a:ext cx="10346614" cy="387798"/>
          </a:xfrm>
        </p:spPr>
        <p:txBody>
          <a:bodyPr wrap="square" anchor="t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/>
              <a:t>Click to add title</a:t>
            </a:r>
          </a:p>
        </p:txBody>
      </p:sp>
      <p:grpSp>
        <p:nvGrpSpPr>
          <p:cNvPr id="16" name="Gruppieren 64">
            <a:extLst>
              <a:ext uri="{FF2B5EF4-FFF2-40B4-BE49-F238E27FC236}">
                <a16:creationId xmlns:a16="http://schemas.microsoft.com/office/drawing/2014/main" id="{737440EE-64C4-43D5-8F7A-D21B92B9BE06}"/>
              </a:ext>
            </a:extLst>
          </p:cNvPr>
          <p:cNvGrpSpPr/>
          <p:nvPr userDrawn="1"/>
        </p:nvGrpSpPr>
        <p:grpSpPr>
          <a:xfrm>
            <a:off x="533400" y="728163"/>
            <a:ext cx="1080000" cy="1080000"/>
            <a:chOff x="4754879" y="720000"/>
            <a:chExt cx="1080000" cy="1080000"/>
          </a:xfrm>
        </p:grpSpPr>
        <p:cxnSp>
          <p:nvCxnSpPr>
            <p:cNvPr id="17" name="Gerade Verbindung 65">
              <a:extLst>
                <a:ext uri="{FF2B5EF4-FFF2-40B4-BE49-F238E27FC236}">
                  <a16:creationId xmlns:a16="http://schemas.microsoft.com/office/drawing/2014/main" id="{72E4BB7F-8EA1-4BD6-BBDA-85436BB4DF02}"/>
                </a:ext>
              </a:extLst>
            </p:cNvPr>
            <p:cNvCxnSpPr/>
            <p:nvPr userDrawn="1"/>
          </p:nvCxnSpPr>
          <p:spPr>
            <a:xfrm>
              <a:off x="5292000" y="720000"/>
              <a:ext cx="0" cy="1080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66">
              <a:extLst>
                <a:ext uri="{FF2B5EF4-FFF2-40B4-BE49-F238E27FC236}">
                  <a16:creationId xmlns:a16="http://schemas.microsoft.com/office/drawing/2014/main" id="{2E246A5D-A073-4FF8-BD92-40FFD880A3F5}"/>
                </a:ext>
              </a:extLst>
            </p:cNvPr>
            <p:cNvCxnSpPr/>
            <p:nvPr userDrawn="1"/>
          </p:nvCxnSpPr>
          <p:spPr>
            <a:xfrm>
              <a:off x="4754879" y="1260000"/>
              <a:ext cx="10800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AA54534-A0AB-4733-BE44-D9A38535F8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362700"/>
            <a:ext cx="666092" cy="11887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F41857-AA70-4AE5-B823-D9C7392139D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E62C92-8B7E-490C-A4C8-B1769C182C16}" type="datetime4">
              <a:rPr lang="en-US" smtClean="0"/>
              <a:t>November 7, 2022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1CBE24-1AA3-46E5-93C0-DEED992692F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Tim Schulten - Digital Industry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A1558-48EB-4819-9C39-DBC818843C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B511D90-9E67-4622-8C06-7997E9321551}" type="slidenum">
              <a:rPr lang="fi-FI" smtClean="0"/>
              <a:pPr/>
              <a:t>‹Nr.›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18267218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pos="82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andscape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62AB5FC-3308-4AF4-A99E-090DD7A2C3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808163"/>
            <a:ext cx="12192000" cy="4325937"/>
          </a:xfrm>
          <a:solidFill>
            <a:srgbClr val="CCCCCC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Click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9C22A3-9D4C-4EEB-A021-1AFBA8BB0E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362700"/>
            <a:ext cx="666092" cy="11887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71C47D-DE33-4BA1-8A3E-D6F1803CB6BF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53BF390F-07AA-44C7-9EDE-98C35F180686}" type="datetime4">
              <a:rPr lang="en-US" smtClean="0"/>
              <a:t>November 7, 2022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DA63CE-AD2B-46A6-91B6-1E32A1640A0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Tim Schulten - Digital Industry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FCF94A-71B8-4E0B-A029-B9A2A2047DF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DB511D90-9E67-4622-8C06-7997E9321551}" type="slidenum">
              <a:rPr lang="fi-FI" smtClean="0"/>
              <a:pPr/>
              <a:t>‹Nr.›</a:t>
            </a:fld>
            <a:endParaRPr lang="fi-FI" dirty="0"/>
          </a:p>
        </p:txBody>
      </p:sp>
      <p:grpSp>
        <p:nvGrpSpPr>
          <p:cNvPr id="20" name="Gruppieren 9">
            <a:extLst>
              <a:ext uri="{FF2B5EF4-FFF2-40B4-BE49-F238E27FC236}">
                <a16:creationId xmlns:a16="http://schemas.microsoft.com/office/drawing/2014/main" id="{2B5660B2-295D-4C28-A74C-6678D8920700}"/>
              </a:ext>
            </a:extLst>
          </p:cNvPr>
          <p:cNvGrpSpPr/>
          <p:nvPr userDrawn="1"/>
        </p:nvGrpSpPr>
        <p:grpSpPr>
          <a:xfrm>
            <a:off x="360000" y="360000"/>
            <a:ext cx="360000" cy="360000"/>
            <a:chOff x="360000" y="360000"/>
            <a:chExt cx="360000" cy="360000"/>
          </a:xfrm>
        </p:grpSpPr>
        <p:cxnSp>
          <p:nvCxnSpPr>
            <p:cNvPr id="22" name="Gerade Verbindung 10">
              <a:extLst>
                <a:ext uri="{FF2B5EF4-FFF2-40B4-BE49-F238E27FC236}">
                  <a16:creationId xmlns:a16="http://schemas.microsoft.com/office/drawing/2014/main" id="{13500C2D-ADDA-4589-8760-A4CEC13DCCC3}"/>
                </a:ext>
              </a:extLst>
            </p:cNvPr>
            <p:cNvCxnSpPr/>
            <p:nvPr userDrawn="1"/>
          </p:nvCxnSpPr>
          <p:spPr>
            <a:xfrm>
              <a:off x="540000" y="360000"/>
              <a:ext cx="0" cy="360000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11">
              <a:extLst>
                <a:ext uri="{FF2B5EF4-FFF2-40B4-BE49-F238E27FC236}">
                  <a16:creationId xmlns:a16="http://schemas.microsoft.com/office/drawing/2014/main" id="{6E744301-30EB-488D-9EAB-2FAF3D476C66}"/>
                </a:ext>
              </a:extLst>
            </p:cNvPr>
            <p:cNvCxnSpPr/>
            <p:nvPr userDrawn="1"/>
          </p:nvCxnSpPr>
          <p:spPr>
            <a:xfrm>
              <a:off x="360000" y="540000"/>
              <a:ext cx="360000" cy="0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39937E4D-DB42-4778-BC3C-277A3FE9BB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BF56BB55-BF04-4BBA-AEEE-9D293CF838D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0000" y="1213113"/>
            <a:ext cx="10938600" cy="276999"/>
          </a:xfrm>
        </p:spPr>
        <p:txBody>
          <a:bodyPr wrap="square" tIns="0">
            <a:sp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 Nova Light" panose="020B0304020202020204" pitchFamily="34" charset="0"/>
              </a:defRPr>
            </a:lvl1pPr>
            <a:lvl2pPr>
              <a:defRPr sz="28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800">
                <a:latin typeface="+mj-lt"/>
              </a:defRPr>
            </a:lvl4pPr>
            <a:lvl5pPr>
              <a:defRPr sz="2800">
                <a:latin typeface="+mj-lt"/>
              </a:defRPr>
            </a:lvl5pPr>
          </a:lstStyle>
          <a:p>
            <a:pPr lvl="0"/>
            <a:r>
              <a:rPr lang="en-US" noProof="0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102311494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ortrait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62AB5FC-3308-4AF4-A99E-090DD7A2C3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808163"/>
            <a:ext cx="6095993" cy="4325937"/>
          </a:xfrm>
          <a:solidFill>
            <a:srgbClr val="CCCCCC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Click to add picture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C6042B-8997-4D13-AE15-E5A62CAFC5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362700"/>
            <a:ext cx="666092" cy="11887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D08F26-14AD-41D7-B9D4-B625211266E4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6FFC469B-98CC-4924-B920-0C75B442C8A5}" type="datetime4">
              <a:rPr lang="en-US" smtClean="0"/>
              <a:t>November 7, 2022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84F1D-96B8-451A-B66E-CC722721DF9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Tim Schulten - Digital Industry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0BE2DB-268F-46A8-A50F-7EFF5AEA89A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B511D90-9E67-4622-8C06-7997E9321551}" type="slidenum">
              <a:rPr lang="fi-FI" smtClean="0"/>
              <a:pPr/>
              <a:t>‹Nr.›</a:t>
            </a:fld>
            <a:endParaRPr lang="fi-FI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F6633E89-6AB0-46E5-BB19-597B618A5545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438900" y="1808162"/>
            <a:ext cx="5230807" cy="43259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</a:t>
            </a:r>
            <a:r>
              <a:rPr lang="en-US" noProof="0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2" name="Gruppieren 9">
            <a:extLst>
              <a:ext uri="{FF2B5EF4-FFF2-40B4-BE49-F238E27FC236}">
                <a16:creationId xmlns:a16="http://schemas.microsoft.com/office/drawing/2014/main" id="{DBD942B8-5F98-4366-BFB6-59AD1D78D9AA}"/>
              </a:ext>
            </a:extLst>
          </p:cNvPr>
          <p:cNvGrpSpPr/>
          <p:nvPr userDrawn="1"/>
        </p:nvGrpSpPr>
        <p:grpSpPr>
          <a:xfrm>
            <a:off x="360000" y="360000"/>
            <a:ext cx="360000" cy="360000"/>
            <a:chOff x="360000" y="360000"/>
            <a:chExt cx="360000" cy="360000"/>
          </a:xfrm>
        </p:grpSpPr>
        <p:cxnSp>
          <p:nvCxnSpPr>
            <p:cNvPr id="25" name="Gerade Verbindung 10">
              <a:extLst>
                <a:ext uri="{FF2B5EF4-FFF2-40B4-BE49-F238E27FC236}">
                  <a16:creationId xmlns:a16="http://schemas.microsoft.com/office/drawing/2014/main" id="{8154FCDC-3351-4B4C-89A7-A30AA1B68A08}"/>
                </a:ext>
              </a:extLst>
            </p:cNvPr>
            <p:cNvCxnSpPr/>
            <p:nvPr userDrawn="1"/>
          </p:nvCxnSpPr>
          <p:spPr>
            <a:xfrm>
              <a:off x="540000" y="360000"/>
              <a:ext cx="0" cy="360000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11">
              <a:extLst>
                <a:ext uri="{FF2B5EF4-FFF2-40B4-BE49-F238E27FC236}">
                  <a16:creationId xmlns:a16="http://schemas.microsoft.com/office/drawing/2014/main" id="{EE5C6B5E-268A-438E-85C8-17855980DAE3}"/>
                </a:ext>
              </a:extLst>
            </p:cNvPr>
            <p:cNvCxnSpPr/>
            <p:nvPr userDrawn="1"/>
          </p:nvCxnSpPr>
          <p:spPr>
            <a:xfrm>
              <a:off x="360000" y="540000"/>
              <a:ext cx="360000" cy="0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7CB0D062-E7C4-458E-845D-CDCE2D475DE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000" y="1213113"/>
            <a:ext cx="10938600" cy="276999"/>
          </a:xfrm>
        </p:spPr>
        <p:txBody>
          <a:bodyPr wrap="square" tIns="0">
            <a:sp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 Nova Light" panose="020B0304020202020204" pitchFamily="34" charset="0"/>
              </a:defRPr>
            </a:lvl1pPr>
            <a:lvl2pPr>
              <a:defRPr sz="28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800">
                <a:latin typeface="+mj-lt"/>
              </a:defRPr>
            </a:lvl4pPr>
            <a:lvl5pPr>
              <a:defRPr sz="2800">
                <a:latin typeface="+mj-lt"/>
              </a:defRPr>
            </a:lvl5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1BFCD3-AE72-4DEF-BDBF-A00F66F1C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345745139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FDF03D-E88B-400B-94FD-FB8AE71A05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Gruppieren 18">
            <a:extLst>
              <a:ext uri="{FF2B5EF4-FFF2-40B4-BE49-F238E27FC236}">
                <a16:creationId xmlns:a16="http://schemas.microsoft.com/office/drawing/2014/main" id="{1328C252-9B5F-4427-8A12-59A3EE1F5C2C}"/>
              </a:ext>
            </a:extLst>
          </p:cNvPr>
          <p:cNvGrpSpPr/>
          <p:nvPr userDrawn="1"/>
        </p:nvGrpSpPr>
        <p:grpSpPr>
          <a:xfrm>
            <a:off x="5317097" y="360000"/>
            <a:ext cx="360000" cy="360000"/>
            <a:chOff x="6094681" y="360000"/>
            <a:chExt cx="360000" cy="360000"/>
          </a:xfrm>
        </p:grpSpPr>
        <p:cxnSp>
          <p:nvCxnSpPr>
            <p:cNvPr id="23" name="Gerade Verbindung 19">
              <a:extLst>
                <a:ext uri="{FF2B5EF4-FFF2-40B4-BE49-F238E27FC236}">
                  <a16:creationId xmlns:a16="http://schemas.microsoft.com/office/drawing/2014/main" id="{7A949B2E-05AB-4ADC-AD7E-BEB166E1204A}"/>
                </a:ext>
              </a:extLst>
            </p:cNvPr>
            <p:cNvCxnSpPr/>
            <p:nvPr userDrawn="1"/>
          </p:nvCxnSpPr>
          <p:spPr>
            <a:xfrm>
              <a:off x="6274681" y="360000"/>
              <a:ext cx="0" cy="36000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0">
              <a:extLst>
                <a:ext uri="{FF2B5EF4-FFF2-40B4-BE49-F238E27FC236}">
                  <a16:creationId xmlns:a16="http://schemas.microsoft.com/office/drawing/2014/main" id="{88037A74-055F-49A2-B8F8-CB6867FBD519}"/>
                </a:ext>
              </a:extLst>
            </p:cNvPr>
            <p:cNvCxnSpPr/>
            <p:nvPr userDrawn="1"/>
          </p:nvCxnSpPr>
          <p:spPr>
            <a:xfrm>
              <a:off x="6094681" y="540000"/>
              <a:ext cx="360000" cy="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 Placeholder 10">
            <a:extLst>
              <a:ext uri="{FF2B5EF4-FFF2-40B4-BE49-F238E27FC236}">
                <a16:creationId xmlns:a16="http://schemas.microsoft.com/office/drawing/2014/main" id="{4A5C0EB1-6F9B-41CB-94FE-7C73A69F2B2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76900" y="726540"/>
            <a:ext cx="3040973" cy="221599"/>
          </a:xfrm>
        </p:spPr>
        <p:txBody>
          <a:bodyPr wrap="square" tIns="0">
            <a:spAutoFit/>
          </a:bodyPr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800">
                <a:latin typeface="+mj-lt"/>
              </a:defRPr>
            </a:lvl4pPr>
            <a:lvl5pPr>
              <a:defRPr sz="2800">
                <a:latin typeface="+mj-lt"/>
              </a:defRPr>
            </a:lvl5pPr>
          </a:lstStyle>
          <a:p>
            <a:pPr lvl="0"/>
            <a:r>
              <a:rPr lang="en-US" noProof="0" dirty="0"/>
              <a:t>Click to add contact info</a:t>
            </a:r>
          </a:p>
        </p:txBody>
      </p:sp>
      <p:grpSp>
        <p:nvGrpSpPr>
          <p:cNvPr id="83" name="Gruppieren 18">
            <a:extLst>
              <a:ext uri="{FF2B5EF4-FFF2-40B4-BE49-F238E27FC236}">
                <a16:creationId xmlns:a16="http://schemas.microsoft.com/office/drawing/2014/main" id="{B93E33A6-EA00-41C4-BC51-B278AEB6C0B7}"/>
              </a:ext>
            </a:extLst>
          </p:cNvPr>
          <p:cNvGrpSpPr/>
          <p:nvPr userDrawn="1"/>
        </p:nvGrpSpPr>
        <p:grpSpPr>
          <a:xfrm>
            <a:off x="8823616" y="360000"/>
            <a:ext cx="360000" cy="360000"/>
            <a:chOff x="6094681" y="360000"/>
            <a:chExt cx="360000" cy="360000"/>
          </a:xfrm>
        </p:grpSpPr>
        <p:cxnSp>
          <p:nvCxnSpPr>
            <p:cNvPr id="84" name="Gerade Verbindung 19">
              <a:extLst>
                <a:ext uri="{FF2B5EF4-FFF2-40B4-BE49-F238E27FC236}">
                  <a16:creationId xmlns:a16="http://schemas.microsoft.com/office/drawing/2014/main" id="{6F93ECD9-057E-427B-B32A-860A095870D5}"/>
                </a:ext>
              </a:extLst>
            </p:cNvPr>
            <p:cNvCxnSpPr/>
            <p:nvPr userDrawn="1"/>
          </p:nvCxnSpPr>
          <p:spPr>
            <a:xfrm>
              <a:off x="6274681" y="360000"/>
              <a:ext cx="0" cy="36000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 Verbindung 20">
              <a:extLst>
                <a:ext uri="{FF2B5EF4-FFF2-40B4-BE49-F238E27FC236}">
                  <a16:creationId xmlns:a16="http://schemas.microsoft.com/office/drawing/2014/main" id="{5913598C-A55B-4C67-BFEB-0233D971109E}"/>
                </a:ext>
              </a:extLst>
            </p:cNvPr>
            <p:cNvCxnSpPr/>
            <p:nvPr userDrawn="1"/>
          </p:nvCxnSpPr>
          <p:spPr>
            <a:xfrm>
              <a:off x="6094681" y="540000"/>
              <a:ext cx="360000" cy="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Text Placeholder 10">
            <a:extLst>
              <a:ext uri="{FF2B5EF4-FFF2-40B4-BE49-F238E27FC236}">
                <a16:creationId xmlns:a16="http://schemas.microsoft.com/office/drawing/2014/main" id="{EF06A6C4-535D-4256-A085-995CF811A11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89088" y="723901"/>
            <a:ext cx="2469511" cy="221598"/>
          </a:xfrm>
        </p:spPr>
        <p:txBody>
          <a:bodyPr wrap="square" tIns="0">
            <a:spAutoFit/>
          </a:bodyPr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800">
                <a:latin typeface="+mj-lt"/>
              </a:defRPr>
            </a:lvl4pPr>
            <a:lvl5pPr>
              <a:defRPr sz="2800">
                <a:latin typeface="+mj-lt"/>
              </a:defRPr>
            </a:lvl5pPr>
          </a:lstStyle>
          <a:p>
            <a:pPr lvl="0"/>
            <a:r>
              <a:rPr lang="en-US" noProof="0" dirty="0"/>
              <a:t>Click to add contact info</a:t>
            </a:r>
          </a:p>
        </p:txBody>
      </p:sp>
      <p:pic>
        <p:nvPicPr>
          <p:cNvPr id="5" name="Graphic 4">
            <a:hlinkClick r:id="rId3"/>
            <a:extLst>
              <a:ext uri="{FF2B5EF4-FFF2-40B4-BE49-F238E27FC236}">
                <a16:creationId xmlns:a16="http://schemas.microsoft.com/office/drawing/2014/main" id="{3C647E1A-0E32-43A4-8078-B8B37A8D9D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19568" y="5913022"/>
            <a:ext cx="221078" cy="221078"/>
          </a:xfrm>
          <a:prstGeom prst="rect">
            <a:avLst/>
          </a:prstGeom>
        </p:spPr>
      </p:pic>
      <p:pic>
        <p:nvPicPr>
          <p:cNvPr id="13" name="Graphic 12">
            <a:hlinkClick r:id="rId6"/>
            <a:extLst>
              <a:ext uri="{FF2B5EF4-FFF2-40B4-BE49-F238E27FC236}">
                <a16:creationId xmlns:a16="http://schemas.microsoft.com/office/drawing/2014/main" id="{8FE8FD46-F5CE-46FB-9153-4BAD6D4D50E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01614" y="5913022"/>
            <a:ext cx="221078" cy="221078"/>
          </a:xfrm>
          <a:prstGeom prst="rect">
            <a:avLst/>
          </a:prstGeom>
        </p:spPr>
      </p:pic>
      <p:pic>
        <p:nvPicPr>
          <p:cNvPr id="14" name="Graphic 13">
            <a:hlinkClick r:id="rId9"/>
            <a:extLst>
              <a:ext uri="{FF2B5EF4-FFF2-40B4-BE49-F238E27FC236}">
                <a16:creationId xmlns:a16="http://schemas.microsoft.com/office/drawing/2014/main" id="{1FB80852-9D18-4F73-ADF2-39BC43D40BF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660591" y="5913022"/>
            <a:ext cx="221078" cy="221078"/>
          </a:xfrm>
          <a:prstGeom prst="rect">
            <a:avLst/>
          </a:prstGeom>
        </p:spPr>
      </p:pic>
      <p:pic>
        <p:nvPicPr>
          <p:cNvPr id="18" name="Graphic 17">
            <a:hlinkClick r:id="rId12"/>
            <a:extLst>
              <a:ext uri="{FF2B5EF4-FFF2-40B4-BE49-F238E27FC236}">
                <a16:creationId xmlns:a16="http://schemas.microsoft.com/office/drawing/2014/main" id="{90FDFEB6-98FA-4E8D-A843-ABA8D1DE57F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178545" y="5913022"/>
            <a:ext cx="221078" cy="221078"/>
          </a:xfrm>
          <a:prstGeom prst="rect">
            <a:avLst/>
          </a:prstGeom>
        </p:spPr>
      </p:pic>
      <p:pic>
        <p:nvPicPr>
          <p:cNvPr id="25" name="Graphic 24">
            <a:hlinkClick r:id="rId15"/>
            <a:extLst>
              <a:ext uri="{FF2B5EF4-FFF2-40B4-BE49-F238E27FC236}">
                <a16:creationId xmlns:a16="http://schemas.microsoft.com/office/drawing/2014/main" id="{1BB46C51-8A51-4BAC-97DB-C081DCD8A87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437522" y="5913022"/>
            <a:ext cx="221078" cy="221078"/>
          </a:xfrm>
          <a:prstGeom prst="rect">
            <a:avLst/>
          </a:prstGeom>
        </p:spPr>
      </p:pic>
      <p:grpSp>
        <p:nvGrpSpPr>
          <p:cNvPr id="162" name="Gruppieren 9">
            <a:extLst>
              <a:ext uri="{FF2B5EF4-FFF2-40B4-BE49-F238E27FC236}">
                <a16:creationId xmlns:a16="http://schemas.microsoft.com/office/drawing/2014/main" id="{2FDC08B9-573F-4921-9F64-124C49C7467D}"/>
              </a:ext>
            </a:extLst>
          </p:cNvPr>
          <p:cNvGrpSpPr/>
          <p:nvPr userDrawn="1"/>
        </p:nvGrpSpPr>
        <p:grpSpPr>
          <a:xfrm>
            <a:off x="360000" y="340950"/>
            <a:ext cx="360000" cy="360000"/>
            <a:chOff x="360000" y="360000"/>
            <a:chExt cx="360000" cy="360000"/>
          </a:xfrm>
        </p:grpSpPr>
        <p:cxnSp>
          <p:nvCxnSpPr>
            <p:cNvPr id="163" name="Gerade Verbindung 10">
              <a:extLst>
                <a:ext uri="{FF2B5EF4-FFF2-40B4-BE49-F238E27FC236}">
                  <a16:creationId xmlns:a16="http://schemas.microsoft.com/office/drawing/2014/main" id="{280B2AD5-D534-4C3A-A68F-D2AF9AC91CA9}"/>
                </a:ext>
              </a:extLst>
            </p:cNvPr>
            <p:cNvCxnSpPr/>
            <p:nvPr userDrawn="1"/>
          </p:nvCxnSpPr>
          <p:spPr>
            <a:xfrm>
              <a:off x="540000" y="360000"/>
              <a:ext cx="0" cy="360000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Gerade Verbindung 11">
              <a:extLst>
                <a:ext uri="{FF2B5EF4-FFF2-40B4-BE49-F238E27FC236}">
                  <a16:creationId xmlns:a16="http://schemas.microsoft.com/office/drawing/2014/main" id="{26F7CA6E-52C2-4C86-8B48-6325450A9172}"/>
                </a:ext>
              </a:extLst>
            </p:cNvPr>
            <p:cNvCxnSpPr/>
            <p:nvPr userDrawn="1"/>
          </p:nvCxnSpPr>
          <p:spPr>
            <a:xfrm>
              <a:off x="360000" y="540000"/>
              <a:ext cx="360000" cy="0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27AA6F75-F0ED-4221-823C-010C44E9DF0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362700"/>
            <a:ext cx="666092" cy="11887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76A910-4975-4E01-B0AC-FB46CC0247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0" y="748800"/>
            <a:ext cx="4593197" cy="3877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4E919-635D-480F-BBB2-D2BD444B2C43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DD490F63-1FCA-43D9-8DF0-32A7BE100E29}" type="datetime4">
              <a:rPr lang="en-US" smtClean="0"/>
              <a:t>November 7, 2022</a:t>
            </a:fld>
            <a:endParaRPr lang="fi-FI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B50A8F-87F1-443E-A433-3749CA3DA538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Tim Schulten - Digital Industry</a:t>
            </a:r>
            <a:endParaRPr lang="fi-FI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200B60-522C-4FBD-820C-EB8FA112313B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DB511D90-9E67-4622-8C06-7997E9321551}" type="slidenum">
              <a:rPr lang="fi-FI" smtClean="0"/>
              <a:pPr/>
              <a:t>‹Nr.›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90968577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3" pos="3576" userDrawn="1">
          <p15:clr>
            <a:srgbClr val="FBAE40"/>
          </p15:clr>
        </p15:guide>
        <p15:guide id="4" pos="578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1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etalware, chain, spectacles, outdoor object&#10;&#10;Description automatically generated">
            <a:extLst>
              <a:ext uri="{FF2B5EF4-FFF2-40B4-BE49-F238E27FC236}">
                <a16:creationId xmlns:a16="http://schemas.microsoft.com/office/drawing/2014/main" id="{9D1CC97D-402C-4560-9A1D-0C1C06D750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47E13B-3322-4BF9-AD55-F5072A2DDC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" y="720000"/>
            <a:ext cx="1938910" cy="346020"/>
          </a:xfrm>
          <a:prstGeom prst="rect">
            <a:avLst/>
          </a:prstGeom>
        </p:spPr>
      </p:pic>
      <p:grpSp>
        <p:nvGrpSpPr>
          <p:cNvPr id="10" name="Gruppieren 64">
            <a:extLst>
              <a:ext uri="{FF2B5EF4-FFF2-40B4-BE49-F238E27FC236}">
                <a16:creationId xmlns:a16="http://schemas.microsoft.com/office/drawing/2014/main" id="{9AB32C09-4521-47E3-A96D-553A829116E9}"/>
              </a:ext>
            </a:extLst>
          </p:cNvPr>
          <p:cNvGrpSpPr/>
          <p:nvPr userDrawn="1"/>
        </p:nvGrpSpPr>
        <p:grpSpPr>
          <a:xfrm>
            <a:off x="4747003" y="728163"/>
            <a:ext cx="1080000" cy="1080000"/>
            <a:chOff x="4754879" y="720000"/>
            <a:chExt cx="1080000" cy="1080000"/>
          </a:xfrm>
        </p:grpSpPr>
        <p:cxnSp>
          <p:nvCxnSpPr>
            <p:cNvPr id="11" name="Gerade Verbindung 65">
              <a:extLst>
                <a:ext uri="{FF2B5EF4-FFF2-40B4-BE49-F238E27FC236}">
                  <a16:creationId xmlns:a16="http://schemas.microsoft.com/office/drawing/2014/main" id="{DA6BD878-BD7E-498B-9287-1E63FE68E3A4}"/>
                </a:ext>
              </a:extLst>
            </p:cNvPr>
            <p:cNvCxnSpPr/>
            <p:nvPr userDrawn="1"/>
          </p:nvCxnSpPr>
          <p:spPr>
            <a:xfrm>
              <a:off x="5292000" y="720000"/>
              <a:ext cx="0" cy="1080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66">
              <a:extLst>
                <a:ext uri="{FF2B5EF4-FFF2-40B4-BE49-F238E27FC236}">
                  <a16:creationId xmlns:a16="http://schemas.microsoft.com/office/drawing/2014/main" id="{14C2C187-3CF4-40EC-A681-E39167D26135}"/>
                </a:ext>
              </a:extLst>
            </p:cNvPr>
            <p:cNvCxnSpPr/>
            <p:nvPr userDrawn="1"/>
          </p:nvCxnSpPr>
          <p:spPr>
            <a:xfrm>
              <a:off x="4754879" y="1260000"/>
              <a:ext cx="10800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itle 1">
            <a:extLst>
              <a:ext uri="{FF2B5EF4-FFF2-40B4-BE49-F238E27FC236}">
                <a16:creationId xmlns:a16="http://schemas.microsoft.com/office/drawing/2014/main" id="{EE97E250-E585-49EC-9AF4-0737F41C84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25592" y="1457377"/>
            <a:ext cx="6133008" cy="443198"/>
          </a:xfrm>
        </p:spPr>
        <p:txBody>
          <a:bodyPr wrap="square" anchor="t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/>
              <a:t>Click to add title</a:t>
            </a:r>
          </a:p>
        </p:txBody>
      </p:sp>
      <p:sp>
        <p:nvSpPr>
          <p:cNvPr id="76" name="Text Placeholder 10">
            <a:extLst>
              <a:ext uri="{FF2B5EF4-FFF2-40B4-BE49-F238E27FC236}">
                <a16:creationId xmlns:a16="http://schemas.microsoft.com/office/drawing/2014/main" id="{072FD1B1-25C2-4ECE-B381-D00846AC0C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24398" y="2448526"/>
            <a:ext cx="6133008" cy="276999"/>
          </a:xfrm>
        </p:spPr>
        <p:txBody>
          <a:bodyPr wrap="square" t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90000"/>
              <a:buFont typeface="Wingdings" panose="05000000000000000000" pitchFamily="2" charset="2"/>
              <a:buNone/>
              <a:tabLst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 Nova Light" panose="020B0304020202020204" pitchFamily="34" charset="0"/>
              </a:defRPr>
            </a:lvl1pPr>
            <a:lvl2pPr>
              <a:defRPr sz="28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800">
                <a:latin typeface="+mj-lt"/>
              </a:defRPr>
            </a:lvl4pPr>
            <a:lvl5pPr>
              <a:defRPr sz="2800">
                <a:latin typeface="+mj-lt"/>
              </a:defRPr>
            </a:lvl5pPr>
          </a:lstStyle>
          <a:p>
            <a:pPr lvl="0"/>
            <a:r>
              <a:rPr lang="en-US" noProof="0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398145297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pos="347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2C99C3EE-4F5B-4B03-B6FC-7A2FD2FA4DD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36883596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3" imgW="359" imgH="360" progId="TCLayout.ActiveDocument.1">
                  <p:embed/>
                </p:oleObj>
              </mc:Choice>
              <mc:Fallback>
                <p:oleObj name="think-cell Slide" r:id="rId13" imgW="359" imgH="360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2C99C3EE-4F5B-4B03-B6FC-7A2FD2FA4D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8C352B-E955-45F2-8DA0-4B6744E32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748800"/>
            <a:ext cx="10934700" cy="3877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noProof="0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EB2D7-8CA7-455D-9626-0413DAB77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900" y="1808163"/>
            <a:ext cx="10934700" cy="43259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57F1C-05DF-4802-9DE7-E1A1EA502B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92731" y="6362700"/>
            <a:ext cx="2203269" cy="4952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F8ECB91-CF3E-44D3-B4B8-45A2372436B6}" type="datetime4">
              <a:rPr lang="en-US" smtClean="0"/>
              <a:t>November 7, 2022</a:t>
            </a:fld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A2EAA-5F82-4F76-B59B-BAE49E8250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3987" y="6362700"/>
            <a:ext cx="574612" cy="49529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B511D90-9E67-4622-8C06-7997E9321551}" type="slidenum">
              <a:rPr lang="fi-FI" smtClean="0"/>
              <a:pPr/>
              <a:t>‹Nr.›</a:t>
            </a:fld>
            <a:endParaRPr lang="fi-FI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C90A13-3453-4338-8F5D-C7197DA555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38900" y="6362700"/>
            <a:ext cx="4520648" cy="49529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Tim Schulten - Digital Industry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47959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68" r:id="rId3"/>
    <p:sldLayoutId id="2147483680" r:id="rId4"/>
    <p:sldLayoutId id="2147483688" r:id="rId5"/>
    <p:sldLayoutId id="2147483656" r:id="rId6"/>
    <p:sldLayoutId id="2147483669" r:id="rId7"/>
    <p:sldLayoutId id="2147483666" r:id="rId8"/>
    <p:sldLayoutId id="2147483690" r:id="rId9"/>
    <p:sldLayoutId id="2147483691" r:id="rId10"/>
  </p:sldLayoutIdLst>
  <p:transition spd="slow">
    <p:wipe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SzPct val="90000"/>
        <a:buFont typeface="Wingdings" panose="05000000000000000000" pitchFamily="2" charset="2"/>
        <a:buChar char="§"/>
        <a:defRPr sz="1800" kern="120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90000"/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90000"/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90000"/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90000"/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56">
          <p15:clr>
            <a:srgbClr val="F26B43"/>
          </p15:clr>
        </p15:guide>
        <p15:guide id="2" pos="336">
          <p15:clr>
            <a:srgbClr val="F26B43"/>
          </p15:clr>
        </p15:guide>
        <p15:guide id="5" pos="7344">
          <p15:clr>
            <a:srgbClr val="F26B43"/>
          </p15:clr>
        </p15:guide>
        <p15:guide id="6" orient="horz" pos="456">
          <p15:clr>
            <a:srgbClr val="F26B43"/>
          </p15:clr>
        </p15:guide>
        <p15:guide id="8" orient="horz" pos="4008">
          <p15:clr>
            <a:srgbClr val="F26B43"/>
          </p15:clr>
        </p15:guide>
        <p15:guide id="10" orient="horz" pos="1139" userDrawn="1">
          <p15:clr>
            <a:srgbClr val="F26B43"/>
          </p15:clr>
        </p15:guide>
        <p15:guide id="11" pos="3840">
          <p15:clr>
            <a:srgbClr val="F26B43"/>
          </p15:clr>
        </p15:guide>
        <p15:guide id="12" pos="4056">
          <p15:clr>
            <a:srgbClr val="F26B43"/>
          </p15:clr>
        </p15:guide>
        <p15:guide id="13" orient="horz" pos="3864">
          <p15:clr>
            <a:srgbClr val="F26B43"/>
          </p15:clr>
        </p15:guide>
        <p15:guide id="15" orient="horz" pos="66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4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9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3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40.png"/><Relationship Id="rId4" Type="http://schemas.openxmlformats.org/officeDocument/2006/relationships/image" Target="../media/image39.jpeg"/><Relationship Id="rId9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16FD1-543C-42A7-8EF9-7507929E2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25592" y="1457377"/>
            <a:ext cx="6133008" cy="886397"/>
          </a:xfrm>
        </p:spPr>
        <p:txBody>
          <a:bodyPr/>
          <a:lstStyle/>
          <a:p>
            <a:r>
              <a:rPr lang="en-US" dirty="0"/>
              <a:t>HAW– </a:t>
            </a:r>
            <a:br>
              <a:rPr lang="en-US" dirty="0"/>
            </a:br>
            <a:r>
              <a:rPr lang="en-US" dirty="0"/>
              <a:t>Digital Industry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9EA70F-0197-44C7-9FB3-E9FF69994F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Sulzer Services – Tim Schulten – November 2022</a:t>
            </a:r>
          </a:p>
        </p:txBody>
      </p:sp>
    </p:spTree>
    <p:extLst>
      <p:ext uri="{BB962C8B-B14F-4D97-AF65-F5344CB8AC3E}">
        <p14:creationId xmlns:p14="http://schemas.microsoft.com/office/powerpoint/2010/main" val="2047156937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7746F1-709C-4E8E-8E64-9A7227A23A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B511D90-9E67-4622-8C06-7997E9321551}" type="slidenum">
              <a:rPr lang="fi-FI" smtClean="0"/>
              <a:pPr/>
              <a:t>10</a:t>
            </a:fld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31195-A982-41AD-A6EB-A3E585E0AF86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dirty="0"/>
              <a:t>Scan data is run through post-processing software</a:t>
            </a:r>
          </a:p>
          <a:p>
            <a:r>
              <a:rPr lang="en-US" dirty="0"/>
              <a:t>Then hydraulic profile re-created using Sulzer hydraulic design software and knowhow</a:t>
            </a:r>
          </a:p>
          <a:p>
            <a:r>
              <a:rPr lang="en-US" dirty="0"/>
              <a:t>OEM quality model is created, ready for casting and manufacturing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4333E9-DC95-4343-BEA1-1746BDCFF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OEM Standard Engineering Processes</a:t>
            </a:r>
            <a:endParaRPr lang="en-US" dirty="0"/>
          </a:p>
        </p:txBody>
      </p:sp>
      <p:pic>
        <p:nvPicPr>
          <p:cNvPr id="6" name="Picture 5" descr="A picture containing wire&#10;&#10;Description automatically generated">
            <a:extLst>
              <a:ext uri="{FF2B5EF4-FFF2-40B4-BE49-F238E27FC236}">
                <a16:creationId xmlns:a16="http://schemas.microsoft.com/office/drawing/2014/main" id="{E56D5712-F13F-41EB-9089-7A722BCFD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978" y="3288076"/>
            <a:ext cx="3334306" cy="2640283"/>
          </a:xfrm>
          <a:prstGeom prst="rect">
            <a:avLst/>
          </a:prstGeom>
        </p:spPr>
      </p:pic>
      <p:pic>
        <p:nvPicPr>
          <p:cNvPr id="7" name="Picture 6" descr="A picture containing clock&#10;&#10;Description automatically generated">
            <a:extLst>
              <a:ext uri="{FF2B5EF4-FFF2-40B4-BE49-F238E27FC236}">
                <a16:creationId xmlns:a16="http://schemas.microsoft.com/office/drawing/2014/main" id="{E5F45A89-EC0F-45C3-AFB0-2BCF81DB3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850" y="3288076"/>
            <a:ext cx="3906749" cy="26402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3F9DCF-CEF7-4D84-A6E4-3286F994F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288076"/>
            <a:ext cx="2761011" cy="263773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BE38528-6160-4A24-AF19-5268FB6E5B90}"/>
              </a:ext>
            </a:extLst>
          </p:cNvPr>
          <p:cNvSpPr txBox="1">
            <a:spLocks/>
          </p:cNvSpPr>
          <p:nvPr/>
        </p:nvSpPr>
        <p:spPr>
          <a:xfrm>
            <a:off x="522784" y="6002248"/>
            <a:ext cx="2771627" cy="13185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kern="0" dirty="0"/>
              <a:t>Raw component scans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8B94917-E884-4A78-9F7F-2A3CFCDBBB77}"/>
              </a:ext>
            </a:extLst>
          </p:cNvPr>
          <p:cNvSpPr txBox="1">
            <a:spLocks/>
          </p:cNvSpPr>
          <p:nvPr/>
        </p:nvSpPr>
        <p:spPr>
          <a:xfrm>
            <a:off x="3855978" y="6002248"/>
            <a:ext cx="2771627" cy="13185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kern="0" dirty="0"/>
              <a:t>Vane construction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D7AFE20-8F63-4FA9-9A47-03464D75E8DD}"/>
              </a:ext>
            </a:extLst>
          </p:cNvPr>
          <p:cNvSpPr txBox="1">
            <a:spLocks/>
          </p:cNvSpPr>
          <p:nvPr/>
        </p:nvSpPr>
        <p:spPr>
          <a:xfrm>
            <a:off x="7751850" y="6002248"/>
            <a:ext cx="2771627" cy="13185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kern="0" dirty="0"/>
              <a:t>Final impeller model</a:t>
            </a:r>
          </a:p>
        </p:txBody>
      </p:sp>
      <p:sp>
        <p:nvSpPr>
          <p:cNvPr id="13" name="Isosceles Triangle 22">
            <a:extLst>
              <a:ext uri="{FF2B5EF4-FFF2-40B4-BE49-F238E27FC236}">
                <a16:creationId xmlns:a16="http://schemas.microsoft.com/office/drawing/2014/main" id="{4C2CB27D-BEF0-4FC3-A013-17B0DA3F4A3C}"/>
              </a:ext>
            </a:extLst>
          </p:cNvPr>
          <p:cNvSpPr/>
          <p:nvPr/>
        </p:nvSpPr>
        <p:spPr>
          <a:xfrm rot="5400000">
            <a:off x="3333184" y="4495810"/>
            <a:ext cx="484019" cy="222261"/>
          </a:xfrm>
          <a:custGeom>
            <a:avLst/>
            <a:gdLst>
              <a:gd name="connsiteX0" fmla="*/ 0 w 425321"/>
              <a:gd name="connsiteY0" fmla="*/ 205102 h 205102"/>
              <a:gd name="connsiteX1" fmla="*/ 212661 w 425321"/>
              <a:gd name="connsiteY1" fmla="*/ 0 h 205102"/>
              <a:gd name="connsiteX2" fmla="*/ 425321 w 425321"/>
              <a:gd name="connsiteY2" fmla="*/ 205102 h 205102"/>
              <a:gd name="connsiteX3" fmla="*/ 0 w 425321"/>
              <a:gd name="connsiteY3" fmla="*/ 205102 h 205102"/>
              <a:gd name="connsiteX0" fmla="*/ 0 w 425321"/>
              <a:gd name="connsiteY0" fmla="*/ 205102 h 368489"/>
              <a:gd name="connsiteX1" fmla="*/ 212661 w 425321"/>
              <a:gd name="connsiteY1" fmla="*/ 0 h 368489"/>
              <a:gd name="connsiteX2" fmla="*/ 425321 w 425321"/>
              <a:gd name="connsiteY2" fmla="*/ 205102 h 368489"/>
              <a:gd name="connsiteX3" fmla="*/ 193308 w 425321"/>
              <a:gd name="connsiteY3" fmla="*/ 368489 h 368489"/>
              <a:gd name="connsiteX4" fmla="*/ 0 w 425321"/>
              <a:gd name="connsiteY4" fmla="*/ 205102 h 368489"/>
              <a:gd name="connsiteX0" fmla="*/ 193308 w 425321"/>
              <a:gd name="connsiteY0" fmla="*/ 368489 h 459929"/>
              <a:gd name="connsiteX1" fmla="*/ 0 w 425321"/>
              <a:gd name="connsiteY1" fmla="*/ 205102 h 459929"/>
              <a:gd name="connsiteX2" fmla="*/ 212661 w 425321"/>
              <a:gd name="connsiteY2" fmla="*/ 0 h 459929"/>
              <a:gd name="connsiteX3" fmla="*/ 425321 w 425321"/>
              <a:gd name="connsiteY3" fmla="*/ 205102 h 459929"/>
              <a:gd name="connsiteX4" fmla="*/ 284748 w 425321"/>
              <a:gd name="connsiteY4" fmla="*/ 459929 h 459929"/>
              <a:gd name="connsiteX0" fmla="*/ 193308 w 425321"/>
              <a:gd name="connsiteY0" fmla="*/ 368489 h 368489"/>
              <a:gd name="connsiteX1" fmla="*/ 0 w 425321"/>
              <a:gd name="connsiteY1" fmla="*/ 205102 h 368489"/>
              <a:gd name="connsiteX2" fmla="*/ 212661 w 425321"/>
              <a:gd name="connsiteY2" fmla="*/ 0 h 368489"/>
              <a:gd name="connsiteX3" fmla="*/ 425321 w 425321"/>
              <a:gd name="connsiteY3" fmla="*/ 205102 h 368489"/>
              <a:gd name="connsiteX0" fmla="*/ 0 w 425321"/>
              <a:gd name="connsiteY0" fmla="*/ 205102 h 205102"/>
              <a:gd name="connsiteX1" fmla="*/ 212661 w 425321"/>
              <a:gd name="connsiteY1" fmla="*/ 0 h 205102"/>
              <a:gd name="connsiteX2" fmla="*/ 425321 w 425321"/>
              <a:gd name="connsiteY2" fmla="*/ 205102 h 205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5321" h="205102">
                <a:moveTo>
                  <a:pt x="0" y="205102"/>
                </a:moveTo>
                <a:lnTo>
                  <a:pt x="212661" y="0"/>
                </a:lnTo>
                <a:lnTo>
                  <a:pt x="425321" y="205102"/>
                </a:lnTo>
              </a:path>
            </a:pathLst>
          </a:cu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Isosceles Triangle 22">
            <a:extLst>
              <a:ext uri="{FF2B5EF4-FFF2-40B4-BE49-F238E27FC236}">
                <a16:creationId xmlns:a16="http://schemas.microsoft.com/office/drawing/2014/main" id="{84460590-C40F-4291-94C7-79348C867D2F}"/>
              </a:ext>
            </a:extLst>
          </p:cNvPr>
          <p:cNvSpPr/>
          <p:nvPr/>
        </p:nvSpPr>
        <p:spPr>
          <a:xfrm rot="5400000">
            <a:off x="7229057" y="4495810"/>
            <a:ext cx="484019" cy="222261"/>
          </a:xfrm>
          <a:custGeom>
            <a:avLst/>
            <a:gdLst>
              <a:gd name="connsiteX0" fmla="*/ 0 w 425321"/>
              <a:gd name="connsiteY0" fmla="*/ 205102 h 205102"/>
              <a:gd name="connsiteX1" fmla="*/ 212661 w 425321"/>
              <a:gd name="connsiteY1" fmla="*/ 0 h 205102"/>
              <a:gd name="connsiteX2" fmla="*/ 425321 w 425321"/>
              <a:gd name="connsiteY2" fmla="*/ 205102 h 205102"/>
              <a:gd name="connsiteX3" fmla="*/ 0 w 425321"/>
              <a:gd name="connsiteY3" fmla="*/ 205102 h 205102"/>
              <a:gd name="connsiteX0" fmla="*/ 0 w 425321"/>
              <a:gd name="connsiteY0" fmla="*/ 205102 h 368489"/>
              <a:gd name="connsiteX1" fmla="*/ 212661 w 425321"/>
              <a:gd name="connsiteY1" fmla="*/ 0 h 368489"/>
              <a:gd name="connsiteX2" fmla="*/ 425321 w 425321"/>
              <a:gd name="connsiteY2" fmla="*/ 205102 h 368489"/>
              <a:gd name="connsiteX3" fmla="*/ 193308 w 425321"/>
              <a:gd name="connsiteY3" fmla="*/ 368489 h 368489"/>
              <a:gd name="connsiteX4" fmla="*/ 0 w 425321"/>
              <a:gd name="connsiteY4" fmla="*/ 205102 h 368489"/>
              <a:gd name="connsiteX0" fmla="*/ 193308 w 425321"/>
              <a:gd name="connsiteY0" fmla="*/ 368489 h 459929"/>
              <a:gd name="connsiteX1" fmla="*/ 0 w 425321"/>
              <a:gd name="connsiteY1" fmla="*/ 205102 h 459929"/>
              <a:gd name="connsiteX2" fmla="*/ 212661 w 425321"/>
              <a:gd name="connsiteY2" fmla="*/ 0 h 459929"/>
              <a:gd name="connsiteX3" fmla="*/ 425321 w 425321"/>
              <a:gd name="connsiteY3" fmla="*/ 205102 h 459929"/>
              <a:gd name="connsiteX4" fmla="*/ 284748 w 425321"/>
              <a:gd name="connsiteY4" fmla="*/ 459929 h 459929"/>
              <a:gd name="connsiteX0" fmla="*/ 193308 w 425321"/>
              <a:gd name="connsiteY0" fmla="*/ 368489 h 368489"/>
              <a:gd name="connsiteX1" fmla="*/ 0 w 425321"/>
              <a:gd name="connsiteY1" fmla="*/ 205102 h 368489"/>
              <a:gd name="connsiteX2" fmla="*/ 212661 w 425321"/>
              <a:gd name="connsiteY2" fmla="*/ 0 h 368489"/>
              <a:gd name="connsiteX3" fmla="*/ 425321 w 425321"/>
              <a:gd name="connsiteY3" fmla="*/ 205102 h 368489"/>
              <a:gd name="connsiteX0" fmla="*/ 0 w 425321"/>
              <a:gd name="connsiteY0" fmla="*/ 205102 h 205102"/>
              <a:gd name="connsiteX1" fmla="*/ 212661 w 425321"/>
              <a:gd name="connsiteY1" fmla="*/ 0 h 205102"/>
              <a:gd name="connsiteX2" fmla="*/ 425321 w 425321"/>
              <a:gd name="connsiteY2" fmla="*/ 205102 h 205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5321" h="205102">
                <a:moveTo>
                  <a:pt x="0" y="205102"/>
                </a:moveTo>
                <a:lnTo>
                  <a:pt x="212661" y="0"/>
                </a:lnTo>
                <a:lnTo>
                  <a:pt x="425321" y="205102"/>
                </a:lnTo>
              </a:path>
            </a:pathLst>
          </a:cu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9AA0346-A469-4AA0-9047-8C7B57725E4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D75D586-023E-496A-A067-64CE475DC1D4}" type="datetime4">
              <a:rPr lang="en-US" smtClean="0"/>
              <a:t>November 7, 2022</a:t>
            </a:fld>
            <a:endParaRPr lang="fi-FI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75D6FAF-7217-4063-987F-641ABF389D3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Tim Schulten - Digital Industry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78285824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677ED3-5193-4821-BA60-E640C038A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Digital is…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66BD29-C723-4BC3-A65E-B6EB51AA5DD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DB511D90-9E67-4622-8C06-7997E9321551}" type="slidenum">
              <a:rPr lang="fi-FI" smtClean="0"/>
              <a:pPr/>
              <a:t>11</a:t>
            </a:fld>
            <a:endParaRPr lang="fi-FI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41A80DB-DF6D-4B6C-BAA5-FA67105873DF}"/>
              </a:ext>
            </a:extLst>
          </p:cNvPr>
          <p:cNvSpPr txBox="1">
            <a:spLocks/>
          </p:cNvSpPr>
          <p:nvPr/>
        </p:nvSpPr>
        <p:spPr>
          <a:xfrm>
            <a:off x="4372936" y="1467117"/>
            <a:ext cx="7396818" cy="375922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Exciting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	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	About priorities and focus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		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		People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2400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			About application knowledge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2400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					A journey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240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5117BC-2FBC-4B8E-AA6C-76E81066788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7703993-02C0-4C0D-B60F-4F2EFA62F82E}" type="datetime4">
              <a:rPr lang="en-US" smtClean="0"/>
              <a:t>November 7, 2022</a:t>
            </a:fld>
            <a:endParaRPr lang="fi-FI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D58E2-8165-4E6F-9B7E-29C996329E47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Tim Schulten - Digital Industry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38381650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54D2BE-38ED-4142-8FC5-0D0201EF5CA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38444" y="751439"/>
            <a:ext cx="4179429" cy="1296765"/>
          </a:xfrm>
        </p:spPr>
        <p:txBody>
          <a:bodyPr/>
          <a:lstStyle/>
          <a:p>
            <a:pPr marL="0" indent="0" defTabSz="324000">
              <a:spcAft>
                <a:spcPts val="600"/>
              </a:spcAft>
              <a:buNone/>
            </a:pPr>
            <a:r>
              <a:rPr lang="en-US" sz="1400" dirty="0">
                <a:latin typeface="Arial Nova Light" panose="020B0304020202020204" pitchFamily="34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Tim Schulten</a:t>
            </a:r>
          </a:p>
          <a:p>
            <a:pPr marL="0" indent="0" defTabSz="324000">
              <a:spcAft>
                <a:spcPts val="600"/>
              </a:spcAft>
              <a:buNone/>
            </a:pPr>
            <a:r>
              <a:rPr lang="en-US" sz="1400" dirty="0">
                <a:latin typeface="Arial Nova Light" panose="020B0304020202020204" pitchFamily="34" charset="0"/>
                <a:ea typeface="Helvetica Neue Light" panose="02000403000000020004" pitchFamily="2" charset="0"/>
              </a:rPr>
              <a:t>Division President Services</a:t>
            </a:r>
          </a:p>
          <a:p>
            <a:pPr marL="0" indent="0" defTabSz="324000">
              <a:spcAft>
                <a:spcPts val="600"/>
              </a:spcAft>
              <a:buNone/>
            </a:pPr>
            <a:r>
              <a:rPr lang="en-US" sz="1400" dirty="0">
                <a:latin typeface="Arial Nova Light" panose="020B0304020202020204" pitchFamily="34" charset="0"/>
                <a:ea typeface="Helvetica Neue Light" panose="02000403000000020004" pitchFamily="2" charset="0"/>
              </a:rPr>
              <a:t>P 	+41 52 262 31 40</a:t>
            </a:r>
            <a:br>
              <a:rPr lang="en-US" sz="1400" dirty="0">
                <a:latin typeface="Arial Nova Light" panose="020B0304020202020204" pitchFamily="34" charset="0"/>
                <a:ea typeface="Helvetica Neue Light" panose="02000403000000020004" pitchFamily="2" charset="0"/>
              </a:rPr>
            </a:br>
            <a:r>
              <a:rPr lang="en-US" sz="1400" dirty="0">
                <a:latin typeface="Arial Nova Light" panose="020B0304020202020204" pitchFamily="34" charset="0"/>
                <a:ea typeface="Helvetica Neue Light" panose="02000403000000020004" pitchFamily="2" charset="0"/>
              </a:rPr>
              <a:t>E 	tim.schulten@sulzer.com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4FD9A2-B0FD-4765-812C-DD4BEFC0D7A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128932" y="748800"/>
            <a:ext cx="3529667" cy="221598"/>
          </a:xfrm>
        </p:spPr>
        <p:txBody>
          <a:bodyPr/>
          <a:lstStyle/>
          <a:p>
            <a:pPr marL="0" indent="0" defTabSz="324000">
              <a:spcAft>
                <a:spcPts val="600"/>
              </a:spcAft>
              <a:buNone/>
            </a:pPr>
            <a:r>
              <a:rPr lang="en-US" sz="1400" dirty="0">
                <a:latin typeface="Arial Nova Light" panose="020B0304020202020204" pitchFamily="34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Sulzer Management Ltd</a:t>
            </a:r>
          </a:p>
          <a:p>
            <a:pPr marL="0" indent="0" defTabSz="324000">
              <a:spcAft>
                <a:spcPts val="600"/>
              </a:spcAft>
              <a:buNone/>
            </a:pPr>
            <a:br>
              <a:rPr lang="en-US" sz="1400" dirty="0">
                <a:latin typeface="Arial Nova Light" panose="020B0304020202020204" pitchFamily="34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</a:br>
            <a:r>
              <a:rPr lang="de-CH" sz="1400" dirty="0">
                <a:latin typeface="Arial Nova Light" panose="020B0304020202020204" pitchFamily="34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Neuwiesenstrasse 15</a:t>
            </a:r>
            <a:br>
              <a:rPr lang="de-CH" sz="1400" dirty="0">
                <a:latin typeface="Arial Nova Light" panose="020B0304020202020204" pitchFamily="34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</a:br>
            <a:r>
              <a:rPr lang="de-CH" sz="1400" dirty="0">
                <a:latin typeface="Arial Nova Light" panose="020B0304020202020204" pitchFamily="34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8401 Winterthur</a:t>
            </a:r>
            <a:br>
              <a:rPr lang="en-US" sz="1400" dirty="0">
                <a:latin typeface="Arial Nova Light" panose="020B0304020202020204" pitchFamily="34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</a:br>
            <a:r>
              <a:rPr lang="en-US" sz="1400" dirty="0">
                <a:latin typeface="Arial Nova Light" panose="020B0304020202020204" pitchFamily="34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Switzerland</a:t>
            </a:r>
          </a:p>
          <a:p>
            <a:pPr marL="0" indent="0" defTabSz="324000">
              <a:spcAft>
                <a:spcPts val="600"/>
              </a:spcAft>
              <a:buNone/>
            </a:pPr>
            <a:r>
              <a:rPr lang="en-US" sz="1400" dirty="0">
                <a:latin typeface="Arial Nova Light" panose="020B0304020202020204" pitchFamily="34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sulzer.com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677ED3-5193-4821-BA60-E640C038A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Contact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7AD850F-714C-46B4-B44E-52692ADA6B2E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11FB1BA5-7B0B-4B35-A7FD-EE7B1B59C05C}" type="datetime4">
              <a:rPr lang="en-US" smtClean="0"/>
              <a:t>November 7, 2022</a:t>
            </a:fld>
            <a:endParaRPr lang="fi-FI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73FA001-C43A-4C6C-AD04-A0BCC07A1D4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Tim Schulten - Digital Industry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66BD29-C723-4BC3-A65E-B6EB51AA5DD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DB511D90-9E67-4622-8C06-7997E9321551}" type="slidenum">
              <a:rPr lang="fi-FI" smtClean="0"/>
              <a:pPr/>
              <a:t>12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9507896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ED7CD0-85B9-4D92-B63A-86C49F7BED9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B511D90-9E67-4622-8C06-7997E9321551}" type="slidenum">
              <a:rPr lang="fi-FI" smtClean="0"/>
              <a:pPr/>
              <a:t>2</a:t>
            </a:fld>
            <a:endParaRPr lang="fi-FI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4B6537-6A6F-4495-B43C-288D44706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cs typeface="Arial"/>
              </a:rPr>
              <a:t>BLUE BOX™ pump-specific, AI-based Service offering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E5A373D-02A9-4B17-91D7-4A791080D1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213113"/>
            <a:ext cx="10938600" cy="276999"/>
          </a:xfrm>
        </p:spPr>
        <p:txBody>
          <a:bodyPr/>
          <a:lstStyle/>
          <a:p>
            <a:r>
              <a:rPr lang="en-US" dirty="0"/>
              <a:t>Data-driven decision support: Two elements to create customer value</a:t>
            </a: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E161612-FEED-4255-8F5C-1EF7833FA8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2542" y="3771807"/>
            <a:ext cx="3640591" cy="270913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DE0789A-E2BB-4CDD-8AF0-C51D5EC45A5A}"/>
              </a:ext>
            </a:extLst>
          </p:cNvPr>
          <p:cNvSpPr txBox="1">
            <a:spLocks/>
          </p:cNvSpPr>
          <p:nvPr/>
        </p:nvSpPr>
        <p:spPr>
          <a:xfrm>
            <a:off x="1077099" y="2679410"/>
            <a:ext cx="4530977" cy="137336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cs typeface="Arial"/>
              </a:rPr>
              <a:t>Real time analytics and KPI reporting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cs typeface="Arial"/>
              </a:rPr>
              <a:t>Performance and pump system debottlenecking</a:t>
            </a:r>
          </a:p>
          <a:p>
            <a:pPr marL="285750" indent="-285750">
              <a:spcBef>
                <a:spcPts val="2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474747"/>
                </a:solidFill>
                <a:cs typeface="Arial"/>
              </a:rPr>
              <a:t>Reliability/Availability analysis gains time to act in time</a:t>
            </a:r>
          </a:p>
          <a:p>
            <a:pPr marL="285750" indent="-285750">
              <a:spcBef>
                <a:spcPts val="2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474747"/>
                </a:solidFill>
                <a:cs typeface="Arial"/>
              </a:rPr>
              <a:t>Remaining pump life-time for risk-based maintenance</a:t>
            </a:r>
          </a:p>
          <a:p>
            <a:pPr marL="285750" indent="-285750">
              <a:spcBef>
                <a:spcPts val="2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474747"/>
                </a:solidFill>
                <a:cs typeface="Arial"/>
              </a:rPr>
              <a:t>Potential savings and carbon reductions</a:t>
            </a:r>
          </a:p>
        </p:txBody>
      </p:sp>
      <p:graphicFrame>
        <p:nvGraphicFramePr>
          <p:cNvPr id="12" name="Table 13">
            <a:extLst>
              <a:ext uri="{FF2B5EF4-FFF2-40B4-BE49-F238E27FC236}">
                <a16:creationId xmlns:a16="http://schemas.microsoft.com/office/drawing/2014/main" id="{00050A51-D71A-49E4-B020-0CB8758766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824817"/>
              </p:ext>
            </p:extLst>
          </p:nvPr>
        </p:nvGraphicFramePr>
        <p:xfrm>
          <a:off x="533401" y="1808171"/>
          <a:ext cx="4991924" cy="64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8627">
                  <a:extLst>
                    <a:ext uri="{9D8B030D-6E8A-4147-A177-3AD203B41FA5}">
                      <a16:colId xmlns:a16="http://schemas.microsoft.com/office/drawing/2014/main" val="2402393376"/>
                    </a:ext>
                  </a:extLst>
                </a:gridCol>
                <a:gridCol w="4443297">
                  <a:extLst>
                    <a:ext uri="{9D8B030D-6E8A-4147-A177-3AD203B41FA5}">
                      <a16:colId xmlns:a16="http://schemas.microsoft.com/office/drawing/2014/main" val="12097242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i-FI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rial Nova Light" panose="020B0304020202020204" pitchFamily="34" charset="0"/>
                          <a:ea typeface="+mn-ea"/>
                          <a:cs typeface="+mn-cs"/>
                        </a:rPr>
                        <a:t>1.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rial Nova Light" panose="020B0304020202020204" pitchFamily="34" charset="0"/>
                        <a:ea typeface="+mn-ea"/>
                        <a:cs typeface="+mn-cs"/>
                      </a:endParaRPr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State-of-the art digital pump 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monitoring &amp; analytics platform</a:t>
                      </a:r>
                    </a:p>
                  </a:txBody>
                  <a:tcPr marL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19263053"/>
                  </a:ext>
                </a:extLst>
              </a:tr>
            </a:tbl>
          </a:graphicData>
        </a:graphic>
      </p:graphicFrame>
      <p:graphicFrame>
        <p:nvGraphicFramePr>
          <p:cNvPr id="17" name="Table 13">
            <a:extLst>
              <a:ext uri="{FF2B5EF4-FFF2-40B4-BE49-F238E27FC236}">
                <a16:creationId xmlns:a16="http://schemas.microsoft.com/office/drawing/2014/main" id="{EA2AD374-769F-462D-A585-51279C1F04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04365"/>
              </p:ext>
            </p:extLst>
          </p:nvPr>
        </p:nvGraphicFramePr>
        <p:xfrm>
          <a:off x="6336282" y="1808171"/>
          <a:ext cx="4991924" cy="64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8627">
                  <a:extLst>
                    <a:ext uri="{9D8B030D-6E8A-4147-A177-3AD203B41FA5}">
                      <a16:colId xmlns:a16="http://schemas.microsoft.com/office/drawing/2014/main" val="2402393376"/>
                    </a:ext>
                  </a:extLst>
                </a:gridCol>
                <a:gridCol w="4443297">
                  <a:extLst>
                    <a:ext uri="{9D8B030D-6E8A-4147-A177-3AD203B41FA5}">
                      <a16:colId xmlns:a16="http://schemas.microsoft.com/office/drawing/2014/main" val="12097242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i-FI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rial Nova Light" panose="020B0304020202020204" pitchFamily="34" charset="0"/>
                          <a:ea typeface="+mn-ea"/>
                          <a:cs typeface="+mn-cs"/>
                        </a:rPr>
                        <a:t>2.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rial Nova Light" panose="020B0304020202020204" pitchFamily="34" charset="0"/>
                        <a:ea typeface="+mn-ea"/>
                        <a:cs typeface="+mn-cs"/>
                      </a:endParaRPr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Expert support to turn analytics findings into  customer business value</a:t>
                      </a:r>
                    </a:p>
                  </a:txBody>
                  <a:tcPr marL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19263053"/>
                  </a:ext>
                </a:extLst>
              </a:tr>
            </a:tbl>
          </a:graphicData>
        </a:graphic>
      </p:graphicFrame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BA4C58D-48A7-42B2-B2E1-E725C0701187}"/>
              </a:ext>
            </a:extLst>
          </p:cNvPr>
          <p:cNvSpPr txBox="1">
            <a:spLocks/>
          </p:cNvSpPr>
          <p:nvPr/>
        </p:nvSpPr>
        <p:spPr>
          <a:xfrm>
            <a:off x="6879979" y="2679411"/>
            <a:ext cx="4613739" cy="137336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200"/>
              </a:spcBef>
              <a:defRPr/>
            </a:pPr>
            <a:r>
              <a:rPr lang="en-US" sz="1400" b="1" dirty="0">
                <a:solidFill>
                  <a:srgbClr val="474747"/>
                </a:solidFill>
                <a:cs typeface="Arial"/>
              </a:rPr>
              <a:t>Take out the complexity for clients in taking action</a:t>
            </a:r>
          </a:p>
          <a:p>
            <a:pPr marL="285750" lvl="0" indent="-285750">
              <a:spcBef>
                <a:spcPts val="2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474747"/>
                </a:solidFill>
                <a:cs typeface="Arial"/>
              </a:rPr>
              <a:t>Ad-hoc incident mitigation calls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474747"/>
              </a:solidFill>
              <a:effectLst/>
              <a:uLnTx/>
              <a:uFillTx/>
              <a:cs typeface="Arial"/>
            </a:endParaRPr>
          </a:p>
          <a:p>
            <a:pPr marL="285750" lvl="0" indent="-285750">
              <a:spcBef>
                <a:spcPts val="2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474747"/>
                </a:solidFill>
                <a:cs typeface="Arial"/>
              </a:rPr>
              <a:t>Monthly operations and maintenance calls</a:t>
            </a:r>
          </a:p>
          <a:p>
            <a:pPr marL="285750" indent="-285750">
              <a:spcBef>
                <a:spcPts val="2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474747"/>
                </a:solidFill>
                <a:cs typeface="Arial"/>
              </a:rPr>
              <a:t>Quarterly optimization reports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474747"/>
              </a:solidFill>
              <a:effectLst/>
              <a:uLnTx/>
              <a:uFillTx/>
              <a:cs typeface="Arial"/>
            </a:endParaRPr>
          </a:p>
          <a:p>
            <a:pPr marL="285750" indent="-285750">
              <a:spcBef>
                <a:spcPts val="2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474747"/>
                </a:solidFill>
                <a:cs typeface="Arial"/>
              </a:rPr>
              <a:t>Bespoke risk analysis reports to s</a:t>
            </a:r>
            <a:r>
              <a:rPr lang="en-US" sz="1400" dirty="0">
                <a:solidFill>
                  <a:srgbClr val="474747"/>
                </a:solidFill>
              </a:rPr>
              <a:t>upport client to build business case on esp. long-term optimization</a:t>
            </a:r>
            <a:endParaRPr lang="en-US" sz="1400" dirty="0">
              <a:solidFill>
                <a:srgbClr val="474747"/>
              </a:solidFill>
              <a:cs typeface="Arial"/>
            </a:endParaRP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0623AFD8-68FC-4EBC-8791-341A7EAF24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829" r="3309" b="16786"/>
          <a:stretch/>
        </p:blipFill>
        <p:spPr>
          <a:xfrm>
            <a:off x="6156809" y="4237776"/>
            <a:ext cx="5913760" cy="200860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5929606-D182-4168-B0E9-E3960EF2A689}"/>
              </a:ext>
            </a:extLst>
          </p:cNvPr>
          <p:cNvGrpSpPr/>
          <p:nvPr/>
        </p:nvGrpSpPr>
        <p:grpSpPr>
          <a:xfrm>
            <a:off x="5683854" y="2520377"/>
            <a:ext cx="560173" cy="560173"/>
            <a:chOff x="10354962" y="263611"/>
            <a:chExt cx="560173" cy="560173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EC28A29-1C31-47EF-B459-D3100C588ABB}"/>
                </a:ext>
              </a:extLst>
            </p:cNvPr>
            <p:cNvSpPr/>
            <p:nvPr/>
          </p:nvSpPr>
          <p:spPr>
            <a:xfrm>
              <a:off x="10354962" y="263611"/>
              <a:ext cx="560173" cy="56017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uppieren 18">
              <a:extLst>
                <a:ext uri="{FF2B5EF4-FFF2-40B4-BE49-F238E27FC236}">
                  <a16:creationId xmlns:a16="http://schemas.microsoft.com/office/drawing/2014/main" id="{4C9CD20F-B2F7-4CA7-91B7-77544E240D0A}"/>
                </a:ext>
              </a:extLst>
            </p:cNvPr>
            <p:cNvGrpSpPr/>
            <p:nvPr/>
          </p:nvGrpSpPr>
          <p:grpSpPr>
            <a:xfrm>
              <a:off x="10476909" y="385558"/>
              <a:ext cx="316279" cy="316279"/>
              <a:chOff x="6094681" y="360000"/>
              <a:chExt cx="360000" cy="360000"/>
            </a:xfrm>
          </p:grpSpPr>
          <p:cxnSp>
            <p:nvCxnSpPr>
              <p:cNvPr id="9" name="Gerade Verbindung 19">
                <a:extLst>
                  <a:ext uri="{FF2B5EF4-FFF2-40B4-BE49-F238E27FC236}">
                    <a16:creationId xmlns:a16="http://schemas.microsoft.com/office/drawing/2014/main" id="{A12CEFA2-2B66-4FFD-84BB-FFD10F3BCA68}"/>
                  </a:ext>
                </a:extLst>
              </p:cNvPr>
              <p:cNvCxnSpPr/>
              <p:nvPr/>
            </p:nvCxnSpPr>
            <p:spPr>
              <a:xfrm>
                <a:off x="6274681" y="360000"/>
                <a:ext cx="0" cy="36000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Gerade Verbindung 20">
                <a:extLst>
                  <a:ext uri="{FF2B5EF4-FFF2-40B4-BE49-F238E27FC236}">
                    <a16:creationId xmlns:a16="http://schemas.microsoft.com/office/drawing/2014/main" id="{DD5A0565-D268-4472-BFD5-03B8DB8111E3}"/>
                  </a:ext>
                </a:extLst>
              </p:cNvPr>
              <p:cNvCxnSpPr/>
              <p:nvPr/>
            </p:nvCxnSpPr>
            <p:spPr>
              <a:xfrm>
                <a:off x="6094681" y="540000"/>
                <a:ext cx="360000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D9AA515-2AB8-4A58-BCE1-36A12CF0E177}"/>
              </a:ext>
            </a:extLst>
          </p:cNvPr>
          <p:cNvGrpSpPr/>
          <p:nvPr/>
        </p:nvGrpSpPr>
        <p:grpSpPr>
          <a:xfrm>
            <a:off x="5683854" y="5146094"/>
            <a:ext cx="560173" cy="560173"/>
            <a:chOff x="5755105" y="5174278"/>
            <a:chExt cx="560173" cy="560173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5CEC264-7942-40A4-ACEF-E00A9664240C}"/>
                </a:ext>
              </a:extLst>
            </p:cNvPr>
            <p:cNvSpPr/>
            <p:nvPr/>
          </p:nvSpPr>
          <p:spPr>
            <a:xfrm>
              <a:off x="5755105" y="5174278"/>
              <a:ext cx="560173" cy="56017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FF85C40-D6CE-4866-BDE3-7C44CECA36DC}"/>
                </a:ext>
              </a:extLst>
            </p:cNvPr>
            <p:cNvGrpSpPr/>
            <p:nvPr/>
          </p:nvGrpSpPr>
          <p:grpSpPr>
            <a:xfrm>
              <a:off x="5877052" y="5394074"/>
              <a:ext cx="316279" cy="120580"/>
              <a:chOff x="5877052" y="5363930"/>
              <a:chExt cx="316279" cy="120580"/>
            </a:xfrm>
          </p:grpSpPr>
          <p:cxnSp>
            <p:nvCxnSpPr>
              <p:cNvPr id="26" name="Gerade Verbindung 20">
                <a:extLst>
                  <a:ext uri="{FF2B5EF4-FFF2-40B4-BE49-F238E27FC236}">
                    <a16:creationId xmlns:a16="http://schemas.microsoft.com/office/drawing/2014/main" id="{40CC5580-DE2A-4E00-93BA-0278577074B8}"/>
                  </a:ext>
                </a:extLst>
              </p:cNvPr>
              <p:cNvCxnSpPr/>
              <p:nvPr/>
            </p:nvCxnSpPr>
            <p:spPr>
              <a:xfrm>
                <a:off x="5877052" y="5484510"/>
                <a:ext cx="316279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 Verbindung 20">
                <a:extLst>
                  <a:ext uri="{FF2B5EF4-FFF2-40B4-BE49-F238E27FC236}">
                    <a16:creationId xmlns:a16="http://schemas.microsoft.com/office/drawing/2014/main" id="{2C30DF02-30E1-47BF-B58B-B3F71B75F694}"/>
                  </a:ext>
                </a:extLst>
              </p:cNvPr>
              <p:cNvCxnSpPr/>
              <p:nvPr/>
            </p:nvCxnSpPr>
            <p:spPr>
              <a:xfrm>
                <a:off x="5877052" y="5363930"/>
                <a:ext cx="316279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FA9FC-53D5-4FAE-85C1-837375DFB66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593E94D-C6EA-48BB-A71C-0AFEF042BDB6}" type="datetime4">
              <a:rPr lang="en-US" smtClean="0"/>
              <a:t>November 7, 2022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E0F0C-73EC-42AC-A601-B0AA34F6E82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Tim Schulten - Digital Industry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77564398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CE23630-51EC-4016-A73A-6FB09375986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083987" y="6362700"/>
            <a:ext cx="574612" cy="495299"/>
          </a:xfrm>
        </p:spPr>
        <p:txBody>
          <a:bodyPr/>
          <a:lstStyle/>
          <a:p>
            <a:fld id="{DB511D90-9E67-4622-8C06-7997E9321551}" type="slidenum">
              <a:rPr lang="fi-FI" smtClean="0"/>
              <a:pPr/>
              <a:t>3</a:t>
            </a:fld>
            <a:endParaRPr lang="fi-FI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849C93-9AE9-4040-BDB4-B75393817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748800"/>
            <a:ext cx="10934700" cy="387798"/>
          </a:xfrm>
        </p:spPr>
        <p:txBody>
          <a:bodyPr/>
          <a:lstStyle/>
          <a:p>
            <a:r>
              <a:rPr lang="en-US" dirty="0"/>
              <a:t>Success story: Major North American liquid pipeline</a:t>
            </a:r>
            <a:endParaRPr lang="fi-FI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9BFDB7-6C9B-4CAF-84C3-1F7CEFBC1B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213113"/>
            <a:ext cx="10938600" cy="276999"/>
          </a:xfrm>
        </p:spPr>
        <p:txBody>
          <a:bodyPr/>
          <a:lstStyle/>
          <a:p>
            <a:r>
              <a:rPr lang="en-US" dirty="0"/>
              <a:t>BLUE BOX™ enabled throughput increase, reduced lifecycle costs and carbon footprint</a:t>
            </a:r>
          </a:p>
        </p:txBody>
      </p:sp>
      <p:sp>
        <p:nvSpPr>
          <p:cNvPr id="5" name="Isosceles Triangle 22">
            <a:extLst>
              <a:ext uri="{FF2B5EF4-FFF2-40B4-BE49-F238E27FC236}">
                <a16:creationId xmlns:a16="http://schemas.microsoft.com/office/drawing/2014/main" id="{B32210F2-43EF-4062-B0C4-EDB706126890}"/>
              </a:ext>
            </a:extLst>
          </p:cNvPr>
          <p:cNvSpPr/>
          <p:nvPr/>
        </p:nvSpPr>
        <p:spPr>
          <a:xfrm rot="5400000">
            <a:off x="3816643" y="1960474"/>
            <a:ext cx="484019" cy="222261"/>
          </a:xfrm>
          <a:custGeom>
            <a:avLst/>
            <a:gdLst>
              <a:gd name="connsiteX0" fmla="*/ 0 w 425321"/>
              <a:gd name="connsiteY0" fmla="*/ 205102 h 205102"/>
              <a:gd name="connsiteX1" fmla="*/ 212661 w 425321"/>
              <a:gd name="connsiteY1" fmla="*/ 0 h 205102"/>
              <a:gd name="connsiteX2" fmla="*/ 425321 w 425321"/>
              <a:gd name="connsiteY2" fmla="*/ 205102 h 205102"/>
              <a:gd name="connsiteX3" fmla="*/ 0 w 425321"/>
              <a:gd name="connsiteY3" fmla="*/ 205102 h 205102"/>
              <a:gd name="connsiteX0" fmla="*/ 0 w 425321"/>
              <a:gd name="connsiteY0" fmla="*/ 205102 h 368489"/>
              <a:gd name="connsiteX1" fmla="*/ 212661 w 425321"/>
              <a:gd name="connsiteY1" fmla="*/ 0 h 368489"/>
              <a:gd name="connsiteX2" fmla="*/ 425321 w 425321"/>
              <a:gd name="connsiteY2" fmla="*/ 205102 h 368489"/>
              <a:gd name="connsiteX3" fmla="*/ 193308 w 425321"/>
              <a:gd name="connsiteY3" fmla="*/ 368489 h 368489"/>
              <a:gd name="connsiteX4" fmla="*/ 0 w 425321"/>
              <a:gd name="connsiteY4" fmla="*/ 205102 h 368489"/>
              <a:gd name="connsiteX0" fmla="*/ 193308 w 425321"/>
              <a:gd name="connsiteY0" fmla="*/ 368489 h 459929"/>
              <a:gd name="connsiteX1" fmla="*/ 0 w 425321"/>
              <a:gd name="connsiteY1" fmla="*/ 205102 h 459929"/>
              <a:gd name="connsiteX2" fmla="*/ 212661 w 425321"/>
              <a:gd name="connsiteY2" fmla="*/ 0 h 459929"/>
              <a:gd name="connsiteX3" fmla="*/ 425321 w 425321"/>
              <a:gd name="connsiteY3" fmla="*/ 205102 h 459929"/>
              <a:gd name="connsiteX4" fmla="*/ 284748 w 425321"/>
              <a:gd name="connsiteY4" fmla="*/ 459929 h 459929"/>
              <a:gd name="connsiteX0" fmla="*/ 193308 w 425321"/>
              <a:gd name="connsiteY0" fmla="*/ 368489 h 368489"/>
              <a:gd name="connsiteX1" fmla="*/ 0 w 425321"/>
              <a:gd name="connsiteY1" fmla="*/ 205102 h 368489"/>
              <a:gd name="connsiteX2" fmla="*/ 212661 w 425321"/>
              <a:gd name="connsiteY2" fmla="*/ 0 h 368489"/>
              <a:gd name="connsiteX3" fmla="*/ 425321 w 425321"/>
              <a:gd name="connsiteY3" fmla="*/ 205102 h 368489"/>
              <a:gd name="connsiteX0" fmla="*/ 0 w 425321"/>
              <a:gd name="connsiteY0" fmla="*/ 205102 h 205102"/>
              <a:gd name="connsiteX1" fmla="*/ 212661 w 425321"/>
              <a:gd name="connsiteY1" fmla="*/ 0 h 205102"/>
              <a:gd name="connsiteX2" fmla="*/ 425321 w 425321"/>
              <a:gd name="connsiteY2" fmla="*/ 205102 h 205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5321" h="205102">
                <a:moveTo>
                  <a:pt x="0" y="205102"/>
                </a:moveTo>
                <a:lnTo>
                  <a:pt x="212661" y="0"/>
                </a:lnTo>
                <a:lnTo>
                  <a:pt x="425321" y="205102"/>
                </a:lnTo>
              </a:path>
            </a:pathLst>
          </a:cu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aphicFrame>
        <p:nvGraphicFramePr>
          <p:cNvPr id="6" name="Tabelle 4">
            <a:extLst>
              <a:ext uri="{FF2B5EF4-FFF2-40B4-BE49-F238E27FC236}">
                <a16:creationId xmlns:a16="http://schemas.microsoft.com/office/drawing/2014/main" id="{71FF4D4F-A4C5-4ACE-A390-E2C0931034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525044"/>
              </p:ext>
            </p:extLst>
          </p:nvPr>
        </p:nvGraphicFramePr>
        <p:xfrm>
          <a:off x="533400" y="1808163"/>
          <a:ext cx="3282609" cy="3240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82609">
                  <a:extLst>
                    <a:ext uri="{9D8B030D-6E8A-4147-A177-3AD203B41FA5}">
                      <a16:colId xmlns:a16="http://schemas.microsoft.com/office/drawing/2014/main" val="320507714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r>
                        <a:rPr lang="en-US" sz="2000" b="0" i="0" noProof="0" dirty="0">
                          <a:solidFill>
                            <a:schemeClr val="tx1"/>
                          </a:solidFill>
                          <a:latin typeface="+mn-lt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Customer situation</a:t>
                      </a:r>
                    </a:p>
                  </a:txBody>
                  <a:tcPr marL="144000" marR="0" marT="108000" marB="0"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646959"/>
                  </a:ext>
                </a:extLst>
              </a:tr>
              <a:tr h="2700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+mn-lt"/>
                        </a:rPr>
                        <a:t>Pipeline reached capacity limit and customer wanted to sell more throughput</a:t>
                      </a:r>
                    </a:p>
                    <a:p>
                      <a:pPr marL="285750" lvl="0" indent="-285750">
                        <a:spcBef>
                          <a:spcPts val="600"/>
                        </a:spcBef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+mn-lt"/>
                        </a:rPr>
                        <a:t>Pumps partly operating at 150% BEP* above maximum flow at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+mn-lt"/>
                        </a:rPr>
                        <a:t>ope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+mn-lt"/>
                        </a:rPr>
                        <a:t>-rating stress and low efficiencies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+mn-lt"/>
                        </a:rPr>
                        <a:t>No visibility of pump performance</a:t>
                      </a:r>
                    </a:p>
                  </a:txBody>
                  <a:tcPr marL="144000" marR="0" marT="180000" marB="0"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6964888"/>
                  </a:ext>
                </a:extLst>
              </a:tr>
            </a:tbl>
          </a:graphicData>
        </a:graphic>
      </p:graphicFrame>
      <p:graphicFrame>
        <p:nvGraphicFramePr>
          <p:cNvPr id="16" name="Tabelle 4">
            <a:extLst>
              <a:ext uri="{FF2B5EF4-FFF2-40B4-BE49-F238E27FC236}">
                <a16:creationId xmlns:a16="http://schemas.microsoft.com/office/drawing/2014/main" id="{A2E7ACEF-ACED-44BB-80B8-610C55D62F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144005"/>
              </p:ext>
            </p:extLst>
          </p:nvPr>
        </p:nvGraphicFramePr>
        <p:xfrm>
          <a:off x="4409890" y="1808163"/>
          <a:ext cx="3282609" cy="3240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82609">
                  <a:extLst>
                    <a:ext uri="{9D8B030D-6E8A-4147-A177-3AD203B41FA5}">
                      <a16:colId xmlns:a16="http://schemas.microsoft.com/office/drawing/2014/main" val="320507714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r>
                        <a:rPr lang="en-US" sz="2000" b="0" i="0" noProof="0" dirty="0">
                          <a:solidFill>
                            <a:schemeClr val="tx1"/>
                          </a:solidFill>
                          <a:latin typeface="+mn-lt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BLUE BOX solution</a:t>
                      </a:r>
                    </a:p>
                  </a:txBody>
                  <a:tcPr marL="144000" marR="0" marT="108000" marB="0"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646959"/>
                  </a:ext>
                </a:extLst>
              </a:tr>
              <a:tr h="2700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38 pumps are connected to BLUE BOX analytics platform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+mn-lt"/>
                        </a:rPr>
                        <a:t>Sulzer expert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has detected through BLUE BOX continuous operation in restricted zone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Retrofit options were developed for overall pipeline system optimization </a:t>
                      </a:r>
                    </a:p>
                  </a:txBody>
                  <a:tcPr marL="144000" marR="0" marT="180000" marB="0"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6964888"/>
                  </a:ext>
                </a:extLst>
              </a:tr>
            </a:tbl>
          </a:graphicData>
        </a:graphic>
      </p:graphicFrame>
      <p:graphicFrame>
        <p:nvGraphicFramePr>
          <p:cNvPr id="17" name="Tabelle 4">
            <a:extLst>
              <a:ext uri="{FF2B5EF4-FFF2-40B4-BE49-F238E27FC236}">
                <a16:creationId xmlns:a16="http://schemas.microsoft.com/office/drawing/2014/main" id="{481BE597-DF51-4505-8B44-EC32FED04D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775149"/>
              </p:ext>
            </p:extLst>
          </p:nvPr>
        </p:nvGraphicFramePr>
        <p:xfrm>
          <a:off x="8299960" y="1808163"/>
          <a:ext cx="3282609" cy="3240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82609">
                  <a:extLst>
                    <a:ext uri="{9D8B030D-6E8A-4147-A177-3AD203B41FA5}">
                      <a16:colId xmlns:a16="http://schemas.microsoft.com/office/drawing/2014/main" val="320507714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r>
                        <a:rPr lang="en-US" sz="2000" b="0" i="0" noProof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Business outcome</a:t>
                      </a:r>
                    </a:p>
                  </a:txBody>
                  <a:tcPr marL="144000" marR="0" marT="108000" marB="0"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646959"/>
                  </a:ext>
                </a:extLst>
              </a:tr>
              <a:tr h="2700000">
                <a:tc>
                  <a:txBody>
                    <a:bodyPr/>
                    <a:lstStyle/>
                    <a:p>
                      <a:pPr marL="0" indent="0" defTabSz="554400">
                        <a:lnSpc>
                          <a:spcPct val="90000"/>
                        </a:lnSpc>
                        <a:spcAft>
                          <a:spcPts val="600"/>
                        </a:spcAft>
                        <a:buClr>
                          <a:schemeClr val="bg2"/>
                        </a:buClr>
                        <a:buSzPct val="90000"/>
                        <a:buFont typeface="Wingdings" pitchFamily="2" charset="2"/>
                        <a:buNone/>
                        <a:tabLst>
                          <a:tab pos="255588" algn="l"/>
                        </a:tabLst>
                      </a:pPr>
                      <a:r>
                        <a:rPr lang="en-US" sz="1400" b="0" i="0" kern="1200" noProof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Significant business value for customer along with 6 pump retrofits</a:t>
                      </a:r>
                    </a:p>
                    <a:p>
                      <a:pPr marL="213750" indent="-213750" defTabSz="554400">
                        <a:lnSpc>
                          <a:spcPct val="90000"/>
                        </a:lnSpc>
                        <a:spcAft>
                          <a:spcPts val="600"/>
                        </a:spcAft>
                        <a:buClr>
                          <a:schemeClr val="bg2"/>
                        </a:buClr>
                        <a:buSzPct val="90000"/>
                        <a:buFont typeface="Wingdings" pitchFamily="2" charset="2"/>
                        <a:buChar char="§"/>
                        <a:tabLst>
                          <a:tab pos="255588" algn="l"/>
                        </a:tabLst>
                      </a:pPr>
                      <a:r>
                        <a:rPr lang="en-US" sz="1400" b="1" i="0" kern="1200" noProof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Increased </a:t>
                      </a:r>
                      <a:r>
                        <a:rPr lang="en-US" sz="1400" b="0" i="0" kern="1200" noProof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overall</a:t>
                      </a:r>
                      <a:r>
                        <a:rPr lang="en-US" sz="1400" b="1" i="0" kern="1200" noProof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 pumping </a:t>
                      </a:r>
                      <a:r>
                        <a:rPr lang="en-US" sz="1400" b="0" i="0" kern="1200" noProof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and</a:t>
                      </a:r>
                      <a:r>
                        <a:rPr lang="en-US" sz="1400" b="1" i="0" kern="1200" noProof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 pipeline system performance and flexibility</a:t>
                      </a:r>
                    </a:p>
                    <a:p>
                      <a:pPr marL="213750" indent="-213750" defTabSz="554400">
                        <a:lnSpc>
                          <a:spcPct val="90000"/>
                        </a:lnSpc>
                        <a:spcAft>
                          <a:spcPts val="600"/>
                        </a:spcAft>
                        <a:buClr>
                          <a:schemeClr val="bg2"/>
                        </a:buClr>
                        <a:buSzPct val="90000"/>
                        <a:buFont typeface="Wingdings" pitchFamily="2" charset="2"/>
                        <a:buChar char="§"/>
                        <a:tabLst>
                          <a:tab pos="255588" algn="l"/>
                        </a:tabLst>
                      </a:pPr>
                      <a:r>
                        <a:rPr lang="en-US" sz="1400" b="1" i="0" kern="1200" noProof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Energy savings </a:t>
                      </a:r>
                      <a:r>
                        <a:rPr lang="en-US" sz="1400" b="0" i="0" kern="1200" noProof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of 5-10%</a:t>
                      </a:r>
                    </a:p>
                    <a:p>
                      <a:pPr marL="213750" indent="-213750" defTabSz="554400">
                        <a:lnSpc>
                          <a:spcPct val="90000"/>
                        </a:lnSpc>
                        <a:spcAft>
                          <a:spcPts val="600"/>
                        </a:spcAft>
                        <a:buClr>
                          <a:schemeClr val="bg2"/>
                        </a:buClr>
                        <a:buSzPct val="90000"/>
                        <a:buFont typeface="Wingdings" pitchFamily="2" charset="2"/>
                        <a:buChar char="§"/>
                        <a:tabLst>
                          <a:tab pos="255588" algn="l"/>
                        </a:tabLst>
                      </a:pPr>
                      <a:r>
                        <a:rPr lang="en-US" sz="1400" b="1" i="0" kern="1200" noProof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Increased pump reliability</a:t>
                      </a:r>
                      <a:r>
                        <a:rPr lang="en-US" sz="1400" b="0" i="0" kern="1200" noProof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 due to improved operation regimes </a:t>
                      </a:r>
                    </a:p>
                  </a:txBody>
                  <a:tcPr marL="144000" marR="0" marT="180000" marB="0"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6964888"/>
                  </a:ext>
                </a:extLst>
              </a:tr>
            </a:tbl>
          </a:graphicData>
        </a:graphic>
      </p:graphicFrame>
      <p:sp>
        <p:nvSpPr>
          <p:cNvPr id="18" name="Isosceles Triangle 22">
            <a:extLst>
              <a:ext uri="{FF2B5EF4-FFF2-40B4-BE49-F238E27FC236}">
                <a16:creationId xmlns:a16="http://schemas.microsoft.com/office/drawing/2014/main" id="{8BE9060B-129C-4C37-8334-40C0328129CA}"/>
              </a:ext>
            </a:extLst>
          </p:cNvPr>
          <p:cNvSpPr/>
          <p:nvPr/>
        </p:nvSpPr>
        <p:spPr>
          <a:xfrm rot="5400000">
            <a:off x="7704175" y="1960474"/>
            <a:ext cx="484019" cy="222261"/>
          </a:xfrm>
          <a:custGeom>
            <a:avLst/>
            <a:gdLst>
              <a:gd name="connsiteX0" fmla="*/ 0 w 425321"/>
              <a:gd name="connsiteY0" fmla="*/ 205102 h 205102"/>
              <a:gd name="connsiteX1" fmla="*/ 212661 w 425321"/>
              <a:gd name="connsiteY1" fmla="*/ 0 h 205102"/>
              <a:gd name="connsiteX2" fmla="*/ 425321 w 425321"/>
              <a:gd name="connsiteY2" fmla="*/ 205102 h 205102"/>
              <a:gd name="connsiteX3" fmla="*/ 0 w 425321"/>
              <a:gd name="connsiteY3" fmla="*/ 205102 h 205102"/>
              <a:gd name="connsiteX0" fmla="*/ 0 w 425321"/>
              <a:gd name="connsiteY0" fmla="*/ 205102 h 368489"/>
              <a:gd name="connsiteX1" fmla="*/ 212661 w 425321"/>
              <a:gd name="connsiteY1" fmla="*/ 0 h 368489"/>
              <a:gd name="connsiteX2" fmla="*/ 425321 w 425321"/>
              <a:gd name="connsiteY2" fmla="*/ 205102 h 368489"/>
              <a:gd name="connsiteX3" fmla="*/ 193308 w 425321"/>
              <a:gd name="connsiteY3" fmla="*/ 368489 h 368489"/>
              <a:gd name="connsiteX4" fmla="*/ 0 w 425321"/>
              <a:gd name="connsiteY4" fmla="*/ 205102 h 368489"/>
              <a:gd name="connsiteX0" fmla="*/ 193308 w 425321"/>
              <a:gd name="connsiteY0" fmla="*/ 368489 h 459929"/>
              <a:gd name="connsiteX1" fmla="*/ 0 w 425321"/>
              <a:gd name="connsiteY1" fmla="*/ 205102 h 459929"/>
              <a:gd name="connsiteX2" fmla="*/ 212661 w 425321"/>
              <a:gd name="connsiteY2" fmla="*/ 0 h 459929"/>
              <a:gd name="connsiteX3" fmla="*/ 425321 w 425321"/>
              <a:gd name="connsiteY3" fmla="*/ 205102 h 459929"/>
              <a:gd name="connsiteX4" fmla="*/ 284748 w 425321"/>
              <a:gd name="connsiteY4" fmla="*/ 459929 h 459929"/>
              <a:gd name="connsiteX0" fmla="*/ 193308 w 425321"/>
              <a:gd name="connsiteY0" fmla="*/ 368489 h 368489"/>
              <a:gd name="connsiteX1" fmla="*/ 0 w 425321"/>
              <a:gd name="connsiteY1" fmla="*/ 205102 h 368489"/>
              <a:gd name="connsiteX2" fmla="*/ 212661 w 425321"/>
              <a:gd name="connsiteY2" fmla="*/ 0 h 368489"/>
              <a:gd name="connsiteX3" fmla="*/ 425321 w 425321"/>
              <a:gd name="connsiteY3" fmla="*/ 205102 h 368489"/>
              <a:gd name="connsiteX0" fmla="*/ 0 w 425321"/>
              <a:gd name="connsiteY0" fmla="*/ 205102 h 205102"/>
              <a:gd name="connsiteX1" fmla="*/ 212661 w 425321"/>
              <a:gd name="connsiteY1" fmla="*/ 0 h 205102"/>
              <a:gd name="connsiteX2" fmla="*/ 425321 w 425321"/>
              <a:gd name="connsiteY2" fmla="*/ 205102 h 205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5321" h="205102">
                <a:moveTo>
                  <a:pt x="0" y="205102"/>
                </a:moveTo>
                <a:lnTo>
                  <a:pt x="212661" y="0"/>
                </a:lnTo>
                <a:lnTo>
                  <a:pt x="425321" y="205102"/>
                </a:lnTo>
              </a:path>
            </a:pathLst>
          </a:cu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A979573-01EE-4140-BBB4-B43B38841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20" b="31780"/>
          <a:stretch/>
        </p:blipFill>
        <p:spPr>
          <a:xfrm>
            <a:off x="533400" y="4395354"/>
            <a:ext cx="3282608" cy="1553267"/>
          </a:xfrm>
          <a:prstGeom prst="rect">
            <a:avLst/>
          </a:prstGeom>
        </p:spPr>
      </p:pic>
      <p:pic>
        <p:nvPicPr>
          <p:cNvPr id="21" name="Picture 11">
            <a:extLst>
              <a:ext uri="{FF2B5EF4-FFF2-40B4-BE49-F238E27FC236}">
                <a16:creationId xmlns:a16="http://schemas.microsoft.com/office/drawing/2014/main" id="{B82105E8-B5CF-4FAE-B127-5A72A58AE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879" y="4395354"/>
            <a:ext cx="3491759" cy="194171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B0B5F-D1E5-4A34-A7EB-8B4A4D59E3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829A72C-0781-40AD-AC80-16E4B132E27C}" type="datetime4">
              <a:rPr lang="en-US" smtClean="0"/>
              <a:t>November 7, 2022</a:t>
            </a:fld>
            <a:endParaRPr lang="fi-FI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57ADF37-01E0-40C9-9148-53C636FAE4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Tim Schulten - Digital Industry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89455508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75E08AC4-BB00-49B4-AF47-517F612F841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971270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75E08AC4-BB00-49B4-AF47-517F612F84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43589B-0FF7-4232-8128-96DD12221F85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Old patterns, often stored in poor conditions, causing high storage cost.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997F9F-4C51-4E6B-9E31-8D22F23F7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748800"/>
            <a:ext cx="10934700" cy="387798"/>
          </a:xfrm>
        </p:spPr>
        <p:txBody>
          <a:bodyPr vert="horz"/>
          <a:lstStyle/>
          <a:p>
            <a:r>
              <a:rPr lang="en-US" dirty="0"/>
              <a:t>Digitization in spare parts manufacturing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0A76514D-9920-46C3-BA95-21ADBB212B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5" t="5225" r="-1" b="-1"/>
          <a:stretch/>
        </p:blipFill>
        <p:spPr>
          <a:xfrm>
            <a:off x="533400" y="2289394"/>
            <a:ext cx="6446044" cy="3854866"/>
          </a:xfrm>
          <a:prstGeom prst="rect">
            <a:avLst/>
          </a:prstGeom>
          <a:noFill/>
        </p:spPr>
      </p:pic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8D8CEBB3-5937-400C-8939-C1D7013E0F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7289" y="2279234"/>
            <a:ext cx="4511311" cy="385486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12415-A8B3-407F-AFC2-C8259E055F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213113"/>
            <a:ext cx="10938600" cy="276999"/>
          </a:xfrm>
        </p:spPr>
        <p:txBody>
          <a:bodyPr/>
          <a:lstStyle/>
          <a:p>
            <a:r>
              <a:rPr lang="en-US" dirty="0"/>
              <a:t>Traditional casting process – inflexible and causing considerable cost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EE6B3A-F1FB-4CF8-8847-9FFDE93BAA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B511D90-9E67-4622-8C06-7997E9321551}" type="slidenum">
              <a:rPr lang="fi-FI" smtClean="0"/>
              <a:pPr/>
              <a:t>4</a:t>
            </a:fld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01F0C-C513-495A-8766-53C9D7B6360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97F6A23-6527-44C2-8A51-BF53A44BB175}" type="datetime4">
              <a:rPr lang="en-US" smtClean="0"/>
              <a:t>November 7, 2022</a:t>
            </a:fld>
            <a:endParaRPr lang="fi-FI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CBAE19-A135-481C-96E1-28205C9BF74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Tim Schulten - Digital Industry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2674832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7AEECE8A-495F-4E25-9095-F99D5997DF5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400051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7AEECE8A-495F-4E25-9095-F99D5997DF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D55993-D578-4719-8EC0-6F64AEB4DB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B511D90-9E67-4622-8C06-7997E9321551}" type="slidenum">
              <a:rPr lang="fi-FI" smtClean="0"/>
              <a:pPr/>
              <a:t>5</a:t>
            </a:fld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3563E-DF85-423D-B04F-F57EBAB89CB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438900" y="723900"/>
            <a:ext cx="5248275" cy="18335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rPr>
              <a:t>Sulzer took the decision to convert most of its legacy designs into 3D models, in order to reduce lead times, increase supply chain flexibility and quality. With a team of 24 engineers more than 10’000 3D models will be created over a period of 10 years.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5515E3-464B-46B3-BCB4-9A41E36BC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748800"/>
            <a:ext cx="5372100" cy="387798"/>
          </a:xfrm>
        </p:spPr>
        <p:txBody>
          <a:bodyPr vert="horz"/>
          <a:lstStyle/>
          <a:p>
            <a:r>
              <a:rPr lang="en-US" dirty="0"/>
              <a:t>Converting thousands of old 2D drawings into 3D models…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CBAFAEC-9A15-47D2-BA46-1F3D337F1C4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3400" y="2557462"/>
            <a:ext cx="4888197" cy="34554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A6E824-EF25-4BB8-81B3-CE2D14C57E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439"/>
          <a:stretch/>
        </p:blipFill>
        <p:spPr>
          <a:xfrm>
            <a:off x="6438900" y="2567588"/>
            <a:ext cx="4335996" cy="3445306"/>
          </a:xfrm>
          <a:prstGeom prst="rect">
            <a:avLst/>
          </a:prstGeom>
          <a:noFill/>
        </p:spPr>
      </p:pic>
      <p:sp>
        <p:nvSpPr>
          <p:cNvPr id="11" name="Isosceles Triangle 22">
            <a:extLst>
              <a:ext uri="{FF2B5EF4-FFF2-40B4-BE49-F238E27FC236}">
                <a16:creationId xmlns:a16="http://schemas.microsoft.com/office/drawing/2014/main" id="{F8CA635F-0EE3-4391-BFEF-082678036888}"/>
              </a:ext>
            </a:extLst>
          </p:cNvPr>
          <p:cNvSpPr/>
          <p:nvPr/>
        </p:nvSpPr>
        <p:spPr>
          <a:xfrm rot="5400000">
            <a:off x="5441382" y="4060692"/>
            <a:ext cx="977732" cy="448973"/>
          </a:xfrm>
          <a:custGeom>
            <a:avLst/>
            <a:gdLst>
              <a:gd name="connsiteX0" fmla="*/ 0 w 425321"/>
              <a:gd name="connsiteY0" fmla="*/ 205102 h 205102"/>
              <a:gd name="connsiteX1" fmla="*/ 212661 w 425321"/>
              <a:gd name="connsiteY1" fmla="*/ 0 h 205102"/>
              <a:gd name="connsiteX2" fmla="*/ 425321 w 425321"/>
              <a:gd name="connsiteY2" fmla="*/ 205102 h 205102"/>
              <a:gd name="connsiteX3" fmla="*/ 0 w 425321"/>
              <a:gd name="connsiteY3" fmla="*/ 205102 h 205102"/>
              <a:gd name="connsiteX0" fmla="*/ 0 w 425321"/>
              <a:gd name="connsiteY0" fmla="*/ 205102 h 368489"/>
              <a:gd name="connsiteX1" fmla="*/ 212661 w 425321"/>
              <a:gd name="connsiteY1" fmla="*/ 0 h 368489"/>
              <a:gd name="connsiteX2" fmla="*/ 425321 w 425321"/>
              <a:gd name="connsiteY2" fmla="*/ 205102 h 368489"/>
              <a:gd name="connsiteX3" fmla="*/ 193308 w 425321"/>
              <a:gd name="connsiteY3" fmla="*/ 368489 h 368489"/>
              <a:gd name="connsiteX4" fmla="*/ 0 w 425321"/>
              <a:gd name="connsiteY4" fmla="*/ 205102 h 368489"/>
              <a:gd name="connsiteX0" fmla="*/ 193308 w 425321"/>
              <a:gd name="connsiteY0" fmla="*/ 368489 h 459929"/>
              <a:gd name="connsiteX1" fmla="*/ 0 w 425321"/>
              <a:gd name="connsiteY1" fmla="*/ 205102 h 459929"/>
              <a:gd name="connsiteX2" fmla="*/ 212661 w 425321"/>
              <a:gd name="connsiteY2" fmla="*/ 0 h 459929"/>
              <a:gd name="connsiteX3" fmla="*/ 425321 w 425321"/>
              <a:gd name="connsiteY3" fmla="*/ 205102 h 459929"/>
              <a:gd name="connsiteX4" fmla="*/ 284748 w 425321"/>
              <a:gd name="connsiteY4" fmla="*/ 459929 h 459929"/>
              <a:gd name="connsiteX0" fmla="*/ 193308 w 425321"/>
              <a:gd name="connsiteY0" fmla="*/ 368489 h 368489"/>
              <a:gd name="connsiteX1" fmla="*/ 0 w 425321"/>
              <a:gd name="connsiteY1" fmla="*/ 205102 h 368489"/>
              <a:gd name="connsiteX2" fmla="*/ 212661 w 425321"/>
              <a:gd name="connsiteY2" fmla="*/ 0 h 368489"/>
              <a:gd name="connsiteX3" fmla="*/ 425321 w 425321"/>
              <a:gd name="connsiteY3" fmla="*/ 205102 h 368489"/>
              <a:gd name="connsiteX0" fmla="*/ 0 w 425321"/>
              <a:gd name="connsiteY0" fmla="*/ 205102 h 205102"/>
              <a:gd name="connsiteX1" fmla="*/ 212661 w 425321"/>
              <a:gd name="connsiteY1" fmla="*/ 0 h 205102"/>
              <a:gd name="connsiteX2" fmla="*/ 425321 w 425321"/>
              <a:gd name="connsiteY2" fmla="*/ 205102 h 205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5321" h="205102">
                <a:moveTo>
                  <a:pt x="0" y="205102"/>
                </a:moveTo>
                <a:lnTo>
                  <a:pt x="212661" y="0"/>
                </a:lnTo>
                <a:lnTo>
                  <a:pt x="425321" y="205102"/>
                </a:lnTo>
              </a:path>
            </a:pathLst>
          </a:cu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2" name="Gruppieren 18">
            <a:extLst>
              <a:ext uri="{FF2B5EF4-FFF2-40B4-BE49-F238E27FC236}">
                <a16:creationId xmlns:a16="http://schemas.microsoft.com/office/drawing/2014/main" id="{D0213383-D55D-4AA8-AC2F-98CED5D4F981}"/>
              </a:ext>
            </a:extLst>
          </p:cNvPr>
          <p:cNvGrpSpPr/>
          <p:nvPr/>
        </p:nvGrpSpPr>
        <p:grpSpPr>
          <a:xfrm>
            <a:off x="6102206" y="358806"/>
            <a:ext cx="360000" cy="360000"/>
            <a:chOff x="6094681" y="360000"/>
            <a:chExt cx="360000" cy="360000"/>
          </a:xfrm>
        </p:grpSpPr>
        <p:cxnSp>
          <p:nvCxnSpPr>
            <p:cNvPr id="13" name="Gerade Verbindung 19">
              <a:extLst>
                <a:ext uri="{FF2B5EF4-FFF2-40B4-BE49-F238E27FC236}">
                  <a16:creationId xmlns:a16="http://schemas.microsoft.com/office/drawing/2014/main" id="{68246493-1AA3-49E7-B596-130CF2EA481F}"/>
                </a:ext>
              </a:extLst>
            </p:cNvPr>
            <p:cNvCxnSpPr/>
            <p:nvPr/>
          </p:nvCxnSpPr>
          <p:spPr>
            <a:xfrm>
              <a:off x="6274681" y="360000"/>
              <a:ext cx="0" cy="36000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20">
              <a:extLst>
                <a:ext uri="{FF2B5EF4-FFF2-40B4-BE49-F238E27FC236}">
                  <a16:creationId xmlns:a16="http://schemas.microsoft.com/office/drawing/2014/main" id="{0EDD6BD9-3BF3-4363-81FE-0BD2C6BAF1C0}"/>
                </a:ext>
              </a:extLst>
            </p:cNvPr>
            <p:cNvCxnSpPr/>
            <p:nvPr/>
          </p:nvCxnSpPr>
          <p:spPr>
            <a:xfrm>
              <a:off x="6094681" y="540000"/>
              <a:ext cx="360000" cy="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4181C2-8FA5-4304-A196-844166F8756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CC5A45B-8B18-4825-A537-8B5B0C9C8E65}" type="datetime4">
              <a:rPr lang="en-US" smtClean="0"/>
              <a:t>November 7, 2022</a:t>
            </a:fld>
            <a:endParaRPr lang="fi-FI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47B8AE6-AD68-4576-8E4F-0EAEAAD070A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Tim Schulten - Digital Industry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4613387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A9CD478F-E8E0-4D34-B17E-C52586CB7B57}"/>
              </a:ext>
            </a:extLst>
          </p:cNvPr>
          <p:cNvGrpSpPr/>
          <p:nvPr/>
        </p:nvGrpSpPr>
        <p:grpSpPr>
          <a:xfrm>
            <a:off x="6438900" y="1958193"/>
            <a:ext cx="5219699" cy="4186581"/>
            <a:chOff x="723900" y="1808169"/>
            <a:chExt cx="5362387" cy="4301027"/>
          </a:xfrm>
        </p:grpSpPr>
        <p:pic>
          <p:nvPicPr>
            <p:cNvPr id="17" name="Picture 16" descr="A picture containing gear, metalware, wooden, tool&#10;&#10;Description automatically generated">
              <a:extLst>
                <a:ext uri="{FF2B5EF4-FFF2-40B4-BE49-F238E27FC236}">
                  <a16:creationId xmlns:a16="http://schemas.microsoft.com/office/drawing/2014/main" id="{1FF27B64-C993-4458-8B39-58C283B5E8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639"/>
            <a:stretch/>
          </p:blipFill>
          <p:spPr>
            <a:xfrm>
              <a:off x="723900" y="1808170"/>
              <a:ext cx="2633664" cy="210238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64BCBC6-EB24-44D5-AF5D-AA2DC5F7BF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3" r="14671"/>
            <a:stretch/>
          </p:blipFill>
          <p:spPr>
            <a:xfrm>
              <a:off x="3452625" y="4017740"/>
              <a:ext cx="2633662" cy="209038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6AC166A-0D6B-4B59-9BA6-96B532146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87" r="8760"/>
            <a:stretch/>
          </p:blipFill>
          <p:spPr>
            <a:xfrm>
              <a:off x="723900" y="4006811"/>
              <a:ext cx="2633663" cy="2102385"/>
            </a:xfrm>
            <a:prstGeom prst="rect">
              <a:avLst/>
            </a:prstGeom>
          </p:spPr>
        </p:pic>
        <p:pic>
          <p:nvPicPr>
            <p:cNvPr id="20" name="Content Placeholder 3">
              <a:extLst>
                <a:ext uri="{FF2B5EF4-FFF2-40B4-BE49-F238E27FC236}">
                  <a16:creationId xmlns:a16="http://schemas.microsoft.com/office/drawing/2014/main" id="{6EED91E3-469F-47CE-92F4-104FC7D536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85" r="6553"/>
            <a:stretch/>
          </p:blipFill>
          <p:spPr>
            <a:xfrm>
              <a:off x="3452624" y="1808169"/>
              <a:ext cx="2633663" cy="2102385"/>
            </a:xfrm>
            <a:prstGeom prst="rect">
              <a:avLst/>
            </a:prstGeom>
          </p:spPr>
        </p:pic>
      </p:grp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7AEECE8A-495F-4E25-9095-F99D5997DF5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415" imgH="416" progId="TCLayout.ActiveDocument.1">
                  <p:embed/>
                </p:oleObj>
              </mc:Choice>
              <mc:Fallback>
                <p:oleObj name="think-cell Slide" r:id="rId7" imgW="415" imgH="41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7AEECE8A-495F-4E25-9095-F99D5997DF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D55993-D578-4719-8EC0-6F64AEB4DB6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B511D90-9E67-4622-8C06-7997E9321551}" type="slidenum">
              <a:rPr lang="fi-FI" smtClean="0"/>
              <a:pPr/>
              <a:t>6</a:t>
            </a:fld>
            <a:endParaRPr lang="fi-FI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E9942DB8-D947-41ED-8A43-9E901FFF77B5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723900" y="1958195"/>
            <a:ext cx="5219700" cy="432592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Benefits</a:t>
            </a:r>
          </a:p>
          <a:p>
            <a:r>
              <a:rPr lang="en-US" dirty="0"/>
              <a:t>Cast from 3D models with no casting patterns</a:t>
            </a:r>
          </a:p>
          <a:p>
            <a:r>
              <a:rPr lang="en-US" dirty="0"/>
              <a:t>Reduced lead times</a:t>
            </a:r>
          </a:p>
          <a:p>
            <a:r>
              <a:rPr lang="en-US" dirty="0"/>
              <a:t>Supply chain flexibility</a:t>
            </a:r>
          </a:p>
          <a:p>
            <a:r>
              <a:rPr lang="en-US" dirty="0"/>
              <a:t>Higher quality castings 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5515E3-464B-46B3-BCB4-9A41E36BC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748800"/>
            <a:ext cx="5372100" cy="387798"/>
          </a:xfrm>
        </p:spPr>
        <p:txBody>
          <a:bodyPr vert="horz"/>
          <a:lstStyle/>
          <a:p>
            <a:r>
              <a:rPr lang="en-GB" sz="2800" dirty="0"/>
              <a:t>…provides the basis for many Additive Manufacturing processes</a:t>
            </a:r>
            <a:endParaRPr lang="en-US" dirty="0"/>
          </a:p>
        </p:txBody>
      </p:sp>
      <p:grpSp>
        <p:nvGrpSpPr>
          <p:cNvPr id="12" name="Gruppieren 18">
            <a:extLst>
              <a:ext uri="{FF2B5EF4-FFF2-40B4-BE49-F238E27FC236}">
                <a16:creationId xmlns:a16="http://schemas.microsoft.com/office/drawing/2014/main" id="{D0213383-D55D-4AA8-AC2F-98CED5D4F981}"/>
              </a:ext>
            </a:extLst>
          </p:cNvPr>
          <p:cNvGrpSpPr/>
          <p:nvPr/>
        </p:nvGrpSpPr>
        <p:grpSpPr>
          <a:xfrm>
            <a:off x="6102206" y="358806"/>
            <a:ext cx="360000" cy="360000"/>
            <a:chOff x="6094681" y="360000"/>
            <a:chExt cx="360000" cy="360000"/>
          </a:xfrm>
        </p:grpSpPr>
        <p:cxnSp>
          <p:nvCxnSpPr>
            <p:cNvPr id="13" name="Gerade Verbindung 19">
              <a:extLst>
                <a:ext uri="{FF2B5EF4-FFF2-40B4-BE49-F238E27FC236}">
                  <a16:creationId xmlns:a16="http://schemas.microsoft.com/office/drawing/2014/main" id="{68246493-1AA3-49E7-B596-130CF2EA481F}"/>
                </a:ext>
              </a:extLst>
            </p:cNvPr>
            <p:cNvCxnSpPr/>
            <p:nvPr/>
          </p:nvCxnSpPr>
          <p:spPr>
            <a:xfrm>
              <a:off x="6274681" y="360000"/>
              <a:ext cx="0" cy="36000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20">
              <a:extLst>
                <a:ext uri="{FF2B5EF4-FFF2-40B4-BE49-F238E27FC236}">
                  <a16:creationId xmlns:a16="http://schemas.microsoft.com/office/drawing/2014/main" id="{0EDD6BD9-3BF3-4363-81FE-0BD2C6BAF1C0}"/>
                </a:ext>
              </a:extLst>
            </p:cNvPr>
            <p:cNvCxnSpPr/>
            <p:nvPr/>
          </p:nvCxnSpPr>
          <p:spPr>
            <a:xfrm>
              <a:off x="6094681" y="540000"/>
              <a:ext cx="360000" cy="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B9A00EE-4F12-4C1A-B5B6-BE6FE74DCA6C}"/>
              </a:ext>
            </a:extLst>
          </p:cNvPr>
          <p:cNvSpPr txBox="1">
            <a:spLocks/>
          </p:cNvSpPr>
          <p:nvPr/>
        </p:nvSpPr>
        <p:spPr>
          <a:xfrm>
            <a:off x="6438900" y="723901"/>
            <a:ext cx="5248275" cy="11549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rPr>
              <a:t>Polymer, Wax, and Binder Jetting are used today to create prototypes, sand moulds and investment casting patterns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 Nova Light" panose="020B03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37582B-525A-4C29-B48C-D714604F513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C656684-839A-4EFC-8286-1870FAE4B150}" type="datetime4">
              <a:rPr lang="en-US" smtClean="0"/>
              <a:t>November 7, 2022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E5FE3-3419-43DE-8D65-92BB5D4C04C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Tim Schulten - Digital Industry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56275968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7AEECE8A-495F-4E25-9095-F99D5997DF5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487169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7AEECE8A-495F-4E25-9095-F99D5997DF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D55993-D578-4719-8EC0-6F64AEB4DB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B511D90-9E67-4622-8C06-7997E9321551}" type="slidenum">
              <a:rPr lang="fi-FI" smtClean="0"/>
              <a:pPr/>
              <a:t>7</a:t>
            </a:fld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3563E-DF85-423D-B04F-F57EBAB89CB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23901" y="1808163"/>
            <a:ext cx="7234238" cy="10064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By combining additive manufacturing techniques with traditional casting processes Sulzer Services could reduce overall cost of casted parts, increase its supply chain flexibility and reduce lead times up to 50%, and thus gain orders, which could not be accepted before.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5515E3-464B-46B3-BCB4-9A41E36BC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748800"/>
            <a:ext cx="10934700" cy="387798"/>
          </a:xfrm>
        </p:spPr>
        <p:txBody>
          <a:bodyPr vert="horz"/>
          <a:lstStyle/>
          <a:p>
            <a:r>
              <a:rPr lang="en-US" dirty="0"/>
              <a:t>Combining additive manufacturing and traditional casting methods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5535E1-788B-4BEE-981F-AD0776FEF3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Results &amp; benefits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6E94F0-7FAD-4EC4-AC37-3112A7BC1A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3" t="22010" r="21502" b="23497"/>
          <a:stretch/>
        </p:blipFill>
        <p:spPr>
          <a:xfrm>
            <a:off x="533400" y="3781848"/>
            <a:ext cx="2454323" cy="20740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CB8CBF-6B56-4FD0-8E81-2E3D6580C2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8" r="31314"/>
          <a:stretch/>
        </p:blipFill>
        <p:spPr>
          <a:xfrm>
            <a:off x="6324598" y="3838452"/>
            <a:ext cx="2447925" cy="20174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88D846-E7F9-4730-86B3-224220B6BDD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8" r="40250" b="-190"/>
          <a:stretch/>
        </p:blipFill>
        <p:spPr>
          <a:xfrm rot="5400000">
            <a:off x="9425932" y="3623197"/>
            <a:ext cx="2017409" cy="244792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A6A3CA0-7035-4EFA-9E59-619A45F667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" t="14817" r="15643" b="14843"/>
          <a:stretch/>
        </p:blipFill>
        <p:spPr bwMode="auto">
          <a:xfrm rot="5400000">
            <a:off x="3608500" y="3590008"/>
            <a:ext cx="2074013" cy="245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" name="Table 13">
            <a:extLst>
              <a:ext uri="{FF2B5EF4-FFF2-40B4-BE49-F238E27FC236}">
                <a16:creationId xmlns:a16="http://schemas.microsoft.com/office/drawing/2014/main" id="{10FFE6B8-C1B6-436D-AC6E-7313F225A4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0251658"/>
              </p:ext>
            </p:extLst>
          </p:nvPr>
        </p:nvGraphicFramePr>
        <p:xfrm>
          <a:off x="545119" y="3132688"/>
          <a:ext cx="2447925" cy="5391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7925">
                  <a:extLst>
                    <a:ext uri="{9D8B030D-6E8A-4147-A177-3AD203B41FA5}">
                      <a16:colId xmlns:a16="http://schemas.microsoft.com/office/drawing/2014/main" val="1209724269"/>
                    </a:ext>
                  </a:extLst>
                </a:gridCol>
              </a:tblGrid>
              <a:tr h="539199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SzPct val="90000"/>
                        <a:buFont typeface="Wingdings" panose="05000000000000000000" pitchFamily="2" charset="2"/>
                        <a:buNone/>
                      </a:pPr>
                      <a:r>
                        <a:rPr lang="en-US" sz="16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1. </a:t>
                      </a:r>
                      <a:r>
                        <a:rPr lang="en-US" sz="1600" dirty="0"/>
                        <a:t>3D printed pattern</a:t>
                      </a:r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19263053"/>
                  </a:ext>
                </a:extLst>
              </a:tr>
            </a:tbl>
          </a:graphicData>
        </a:graphic>
      </p:graphicFrame>
      <p:graphicFrame>
        <p:nvGraphicFramePr>
          <p:cNvPr id="19" name="Table 13">
            <a:extLst>
              <a:ext uri="{FF2B5EF4-FFF2-40B4-BE49-F238E27FC236}">
                <a16:creationId xmlns:a16="http://schemas.microsoft.com/office/drawing/2014/main" id="{D7500BBE-7E20-4AE5-B461-BCF939CC7D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321097"/>
              </p:ext>
            </p:extLst>
          </p:nvPr>
        </p:nvGraphicFramePr>
        <p:xfrm>
          <a:off x="3426430" y="3132689"/>
          <a:ext cx="2447925" cy="5391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7925">
                  <a:extLst>
                    <a:ext uri="{9D8B030D-6E8A-4147-A177-3AD203B41FA5}">
                      <a16:colId xmlns:a16="http://schemas.microsoft.com/office/drawing/2014/main" val="1209724269"/>
                    </a:ext>
                  </a:extLst>
                </a:gridCol>
              </a:tblGrid>
              <a:tr h="539198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SzPct val="90000"/>
                        <a:buFont typeface="Wingdings" panose="05000000000000000000" pitchFamily="2" charset="2"/>
                        <a:buNone/>
                      </a:pPr>
                      <a:r>
                        <a:rPr lang="en-US" sz="16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2. </a:t>
                      </a:r>
                      <a:r>
                        <a:rPr lang="en-US" sz="1600" dirty="0"/>
                        <a:t>Casting process</a:t>
                      </a:r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19263053"/>
                  </a:ext>
                </a:extLst>
              </a:tr>
            </a:tbl>
          </a:graphicData>
        </a:graphic>
      </p:graphicFrame>
      <p:graphicFrame>
        <p:nvGraphicFramePr>
          <p:cNvPr id="20" name="Table 13">
            <a:extLst>
              <a:ext uri="{FF2B5EF4-FFF2-40B4-BE49-F238E27FC236}">
                <a16:creationId xmlns:a16="http://schemas.microsoft.com/office/drawing/2014/main" id="{0459D4A1-75D6-4AC4-8756-F75E4770FB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700021"/>
              </p:ext>
            </p:extLst>
          </p:nvPr>
        </p:nvGraphicFramePr>
        <p:xfrm>
          <a:off x="6324598" y="3132689"/>
          <a:ext cx="2447925" cy="5391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7925">
                  <a:extLst>
                    <a:ext uri="{9D8B030D-6E8A-4147-A177-3AD203B41FA5}">
                      <a16:colId xmlns:a16="http://schemas.microsoft.com/office/drawing/2014/main" val="1209724269"/>
                    </a:ext>
                  </a:extLst>
                </a:gridCol>
              </a:tblGrid>
              <a:tr h="539198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SzPct val="90000"/>
                        <a:buFont typeface="Wingdings" panose="05000000000000000000" pitchFamily="2" charset="2"/>
                        <a:buNone/>
                      </a:pPr>
                      <a:r>
                        <a:rPr lang="en-US" sz="16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3. </a:t>
                      </a:r>
                      <a:r>
                        <a:rPr lang="en-US" sz="1600" dirty="0"/>
                        <a:t>Casted impeller</a:t>
                      </a:r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19263053"/>
                  </a:ext>
                </a:extLst>
              </a:tr>
            </a:tbl>
          </a:graphicData>
        </a:graphic>
      </p:graphicFrame>
      <p:graphicFrame>
        <p:nvGraphicFramePr>
          <p:cNvPr id="21" name="Table 13">
            <a:extLst>
              <a:ext uri="{FF2B5EF4-FFF2-40B4-BE49-F238E27FC236}">
                <a16:creationId xmlns:a16="http://schemas.microsoft.com/office/drawing/2014/main" id="{C7829250-EE5E-4665-89CC-899379796D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5674760"/>
              </p:ext>
            </p:extLst>
          </p:nvPr>
        </p:nvGraphicFramePr>
        <p:xfrm>
          <a:off x="9210675" y="3132689"/>
          <a:ext cx="2447925" cy="5391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7925">
                  <a:extLst>
                    <a:ext uri="{9D8B030D-6E8A-4147-A177-3AD203B41FA5}">
                      <a16:colId xmlns:a16="http://schemas.microsoft.com/office/drawing/2014/main" val="1209724269"/>
                    </a:ext>
                  </a:extLst>
                </a:gridCol>
              </a:tblGrid>
              <a:tr h="539198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SzPct val="90000"/>
                        <a:buFont typeface="Wingdings" panose="05000000000000000000" pitchFamily="2" charset="2"/>
                        <a:buNone/>
                      </a:pPr>
                      <a:r>
                        <a:rPr lang="en-US" sz="16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4. </a:t>
                      </a:r>
                      <a:r>
                        <a:rPr lang="en-US" sz="1600" dirty="0"/>
                        <a:t>Machined impeller</a:t>
                      </a:r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19263053"/>
                  </a:ext>
                </a:extLst>
              </a:tr>
            </a:tbl>
          </a:graphicData>
        </a:graphic>
      </p:graphicFrame>
      <p:sp>
        <p:nvSpPr>
          <p:cNvPr id="22" name="Isosceles Triangle 22">
            <a:extLst>
              <a:ext uri="{FF2B5EF4-FFF2-40B4-BE49-F238E27FC236}">
                <a16:creationId xmlns:a16="http://schemas.microsoft.com/office/drawing/2014/main" id="{F0D6D0DE-6141-4294-9492-BAF41BA901F6}"/>
              </a:ext>
            </a:extLst>
          </p:cNvPr>
          <p:cNvSpPr/>
          <p:nvPr/>
        </p:nvSpPr>
        <p:spPr>
          <a:xfrm rot="5400000">
            <a:off x="2912958" y="3292144"/>
            <a:ext cx="484019" cy="222261"/>
          </a:xfrm>
          <a:custGeom>
            <a:avLst/>
            <a:gdLst>
              <a:gd name="connsiteX0" fmla="*/ 0 w 425321"/>
              <a:gd name="connsiteY0" fmla="*/ 205102 h 205102"/>
              <a:gd name="connsiteX1" fmla="*/ 212661 w 425321"/>
              <a:gd name="connsiteY1" fmla="*/ 0 h 205102"/>
              <a:gd name="connsiteX2" fmla="*/ 425321 w 425321"/>
              <a:gd name="connsiteY2" fmla="*/ 205102 h 205102"/>
              <a:gd name="connsiteX3" fmla="*/ 0 w 425321"/>
              <a:gd name="connsiteY3" fmla="*/ 205102 h 205102"/>
              <a:gd name="connsiteX0" fmla="*/ 0 w 425321"/>
              <a:gd name="connsiteY0" fmla="*/ 205102 h 368489"/>
              <a:gd name="connsiteX1" fmla="*/ 212661 w 425321"/>
              <a:gd name="connsiteY1" fmla="*/ 0 h 368489"/>
              <a:gd name="connsiteX2" fmla="*/ 425321 w 425321"/>
              <a:gd name="connsiteY2" fmla="*/ 205102 h 368489"/>
              <a:gd name="connsiteX3" fmla="*/ 193308 w 425321"/>
              <a:gd name="connsiteY3" fmla="*/ 368489 h 368489"/>
              <a:gd name="connsiteX4" fmla="*/ 0 w 425321"/>
              <a:gd name="connsiteY4" fmla="*/ 205102 h 368489"/>
              <a:gd name="connsiteX0" fmla="*/ 193308 w 425321"/>
              <a:gd name="connsiteY0" fmla="*/ 368489 h 459929"/>
              <a:gd name="connsiteX1" fmla="*/ 0 w 425321"/>
              <a:gd name="connsiteY1" fmla="*/ 205102 h 459929"/>
              <a:gd name="connsiteX2" fmla="*/ 212661 w 425321"/>
              <a:gd name="connsiteY2" fmla="*/ 0 h 459929"/>
              <a:gd name="connsiteX3" fmla="*/ 425321 w 425321"/>
              <a:gd name="connsiteY3" fmla="*/ 205102 h 459929"/>
              <a:gd name="connsiteX4" fmla="*/ 284748 w 425321"/>
              <a:gd name="connsiteY4" fmla="*/ 459929 h 459929"/>
              <a:gd name="connsiteX0" fmla="*/ 193308 w 425321"/>
              <a:gd name="connsiteY0" fmla="*/ 368489 h 368489"/>
              <a:gd name="connsiteX1" fmla="*/ 0 w 425321"/>
              <a:gd name="connsiteY1" fmla="*/ 205102 h 368489"/>
              <a:gd name="connsiteX2" fmla="*/ 212661 w 425321"/>
              <a:gd name="connsiteY2" fmla="*/ 0 h 368489"/>
              <a:gd name="connsiteX3" fmla="*/ 425321 w 425321"/>
              <a:gd name="connsiteY3" fmla="*/ 205102 h 368489"/>
              <a:gd name="connsiteX0" fmla="*/ 0 w 425321"/>
              <a:gd name="connsiteY0" fmla="*/ 205102 h 205102"/>
              <a:gd name="connsiteX1" fmla="*/ 212661 w 425321"/>
              <a:gd name="connsiteY1" fmla="*/ 0 h 205102"/>
              <a:gd name="connsiteX2" fmla="*/ 425321 w 425321"/>
              <a:gd name="connsiteY2" fmla="*/ 205102 h 205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5321" h="205102">
                <a:moveTo>
                  <a:pt x="0" y="205102"/>
                </a:moveTo>
                <a:lnTo>
                  <a:pt x="212661" y="0"/>
                </a:lnTo>
                <a:lnTo>
                  <a:pt x="425321" y="205102"/>
                </a:lnTo>
              </a:path>
            </a:pathLst>
          </a:cu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DC58B0D2-3B35-4AEF-B8DE-3E6F65E734AB}"/>
              </a:ext>
            </a:extLst>
          </p:cNvPr>
          <p:cNvSpPr/>
          <p:nvPr/>
        </p:nvSpPr>
        <p:spPr>
          <a:xfrm rot="5400000">
            <a:off x="5792319" y="3292144"/>
            <a:ext cx="484019" cy="222261"/>
          </a:xfrm>
          <a:custGeom>
            <a:avLst/>
            <a:gdLst>
              <a:gd name="connsiteX0" fmla="*/ 0 w 425321"/>
              <a:gd name="connsiteY0" fmla="*/ 205102 h 205102"/>
              <a:gd name="connsiteX1" fmla="*/ 212661 w 425321"/>
              <a:gd name="connsiteY1" fmla="*/ 0 h 205102"/>
              <a:gd name="connsiteX2" fmla="*/ 425321 w 425321"/>
              <a:gd name="connsiteY2" fmla="*/ 205102 h 205102"/>
              <a:gd name="connsiteX3" fmla="*/ 0 w 425321"/>
              <a:gd name="connsiteY3" fmla="*/ 205102 h 205102"/>
              <a:gd name="connsiteX0" fmla="*/ 0 w 425321"/>
              <a:gd name="connsiteY0" fmla="*/ 205102 h 368489"/>
              <a:gd name="connsiteX1" fmla="*/ 212661 w 425321"/>
              <a:gd name="connsiteY1" fmla="*/ 0 h 368489"/>
              <a:gd name="connsiteX2" fmla="*/ 425321 w 425321"/>
              <a:gd name="connsiteY2" fmla="*/ 205102 h 368489"/>
              <a:gd name="connsiteX3" fmla="*/ 193308 w 425321"/>
              <a:gd name="connsiteY3" fmla="*/ 368489 h 368489"/>
              <a:gd name="connsiteX4" fmla="*/ 0 w 425321"/>
              <a:gd name="connsiteY4" fmla="*/ 205102 h 368489"/>
              <a:gd name="connsiteX0" fmla="*/ 193308 w 425321"/>
              <a:gd name="connsiteY0" fmla="*/ 368489 h 459929"/>
              <a:gd name="connsiteX1" fmla="*/ 0 w 425321"/>
              <a:gd name="connsiteY1" fmla="*/ 205102 h 459929"/>
              <a:gd name="connsiteX2" fmla="*/ 212661 w 425321"/>
              <a:gd name="connsiteY2" fmla="*/ 0 h 459929"/>
              <a:gd name="connsiteX3" fmla="*/ 425321 w 425321"/>
              <a:gd name="connsiteY3" fmla="*/ 205102 h 459929"/>
              <a:gd name="connsiteX4" fmla="*/ 284748 w 425321"/>
              <a:gd name="connsiteY4" fmla="*/ 459929 h 459929"/>
              <a:gd name="connsiteX0" fmla="*/ 193308 w 425321"/>
              <a:gd name="connsiteY0" fmla="*/ 368489 h 368489"/>
              <a:gd name="connsiteX1" fmla="*/ 0 w 425321"/>
              <a:gd name="connsiteY1" fmla="*/ 205102 h 368489"/>
              <a:gd name="connsiteX2" fmla="*/ 212661 w 425321"/>
              <a:gd name="connsiteY2" fmla="*/ 0 h 368489"/>
              <a:gd name="connsiteX3" fmla="*/ 425321 w 425321"/>
              <a:gd name="connsiteY3" fmla="*/ 205102 h 368489"/>
              <a:gd name="connsiteX0" fmla="*/ 0 w 425321"/>
              <a:gd name="connsiteY0" fmla="*/ 205102 h 205102"/>
              <a:gd name="connsiteX1" fmla="*/ 212661 w 425321"/>
              <a:gd name="connsiteY1" fmla="*/ 0 h 205102"/>
              <a:gd name="connsiteX2" fmla="*/ 425321 w 425321"/>
              <a:gd name="connsiteY2" fmla="*/ 205102 h 205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5321" h="205102">
                <a:moveTo>
                  <a:pt x="0" y="205102"/>
                </a:moveTo>
                <a:lnTo>
                  <a:pt x="212661" y="0"/>
                </a:lnTo>
                <a:lnTo>
                  <a:pt x="425321" y="205102"/>
                </a:lnTo>
              </a:path>
            </a:pathLst>
          </a:cu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" name="Isosceles Triangle 22">
            <a:extLst>
              <a:ext uri="{FF2B5EF4-FFF2-40B4-BE49-F238E27FC236}">
                <a16:creationId xmlns:a16="http://schemas.microsoft.com/office/drawing/2014/main" id="{E51E9159-C878-4ACC-8809-C839973D04F7}"/>
              </a:ext>
            </a:extLst>
          </p:cNvPr>
          <p:cNvSpPr/>
          <p:nvPr/>
        </p:nvSpPr>
        <p:spPr>
          <a:xfrm rot="5400000">
            <a:off x="8698738" y="3292144"/>
            <a:ext cx="484019" cy="222261"/>
          </a:xfrm>
          <a:custGeom>
            <a:avLst/>
            <a:gdLst>
              <a:gd name="connsiteX0" fmla="*/ 0 w 425321"/>
              <a:gd name="connsiteY0" fmla="*/ 205102 h 205102"/>
              <a:gd name="connsiteX1" fmla="*/ 212661 w 425321"/>
              <a:gd name="connsiteY1" fmla="*/ 0 h 205102"/>
              <a:gd name="connsiteX2" fmla="*/ 425321 w 425321"/>
              <a:gd name="connsiteY2" fmla="*/ 205102 h 205102"/>
              <a:gd name="connsiteX3" fmla="*/ 0 w 425321"/>
              <a:gd name="connsiteY3" fmla="*/ 205102 h 205102"/>
              <a:gd name="connsiteX0" fmla="*/ 0 w 425321"/>
              <a:gd name="connsiteY0" fmla="*/ 205102 h 368489"/>
              <a:gd name="connsiteX1" fmla="*/ 212661 w 425321"/>
              <a:gd name="connsiteY1" fmla="*/ 0 h 368489"/>
              <a:gd name="connsiteX2" fmla="*/ 425321 w 425321"/>
              <a:gd name="connsiteY2" fmla="*/ 205102 h 368489"/>
              <a:gd name="connsiteX3" fmla="*/ 193308 w 425321"/>
              <a:gd name="connsiteY3" fmla="*/ 368489 h 368489"/>
              <a:gd name="connsiteX4" fmla="*/ 0 w 425321"/>
              <a:gd name="connsiteY4" fmla="*/ 205102 h 368489"/>
              <a:gd name="connsiteX0" fmla="*/ 193308 w 425321"/>
              <a:gd name="connsiteY0" fmla="*/ 368489 h 459929"/>
              <a:gd name="connsiteX1" fmla="*/ 0 w 425321"/>
              <a:gd name="connsiteY1" fmla="*/ 205102 h 459929"/>
              <a:gd name="connsiteX2" fmla="*/ 212661 w 425321"/>
              <a:gd name="connsiteY2" fmla="*/ 0 h 459929"/>
              <a:gd name="connsiteX3" fmla="*/ 425321 w 425321"/>
              <a:gd name="connsiteY3" fmla="*/ 205102 h 459929"/>
              <a:gd name="connsiteX4" fmla="*/ 284748 w 425321"/>
              <a:gd name="connsiteY4" fmla="*/ 459929 h 459929"/>
              <a:gd name="connsiteX0" fmla="*/ 193308 w 425321"/>
              <a:gd name="connsiteY0" fmla="*/ 368489 h 368489"/>
              <a:gd name="connsiteX1" fmla="*/ 0 w 425321"/>
              <a:gd name="connsiteY1" fmla="*/ 205102 h 368489"/>
              <a:gd name="connsiteX2" fmla="*/ 212661 w 425321"/>
              <a:gd name="connsiteY2" fmla="*/ 0 h 368489"/>
              <a:gd name="connsiteX3" fmla="*/ 425321 w 425321"/>
              <a:gd name="connsiteY3" fmla="*/ 205102 h 368489"/>
              <a:gd name="connsiteX0" fmla="*/ 0 w 425321"/>
              <a:gd name="connsiteY0" fmla="*/ 205102 h 205102"/>
              <a:gd name="connsiteX1" fmla="*/ 212661 w 425321"/>
              <a:gd name="connsiteY1" fmla="*/ 0 h 205102"/>
              <a:gd name="connsiteX2" fmla="*/ 425321 w 425321"/>
              <a:gd name="connsiteY2" fmla="*/ 205102 h 205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5321" h="205102">
                <a:moveTo>
                  <a:pt x="0" y="205102"/>
                </a:moveTo>
                <a:lnTo>
                  <a:pt x="212661" y="0"/>
                </a:lnTo>
                <a:lnTo>
                  <a:pt x="425321" y="205102"/>
                </a:lnTo>
              </a:path>
            </a:pathLst>
          </a:cu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2D70D3-3E1D-4932-AB0E-2C6E7D0D524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CA50CFF-E730-43DF-82C6-7059C96DCBFD}" type="datetime4">
              <a:rPr lang="en-US" smtClean="0"/>
              <a:t>November 7, 2022</a:t>
            </a:fld>
            <a:endParaRPr lang="fi-FI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1D37BF1-FBC1-4E1A-B5D5-05545A40221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Tim Schulten - Digital Industry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2875431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6B0F98-507F-4F8C-928E-902E7AD8DC1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B511D90-9E67-4622-8C06-7997E9321551}" type="slidenum">
              <a:rPr lang="fi-FI" smtClean="0"/>
              <a:pPr/>
              <a:t>8</a:t>
            </a:fld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33752-AB8D-42A9-AC3C-A45C61B14662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9222580" y="1808171"/>
            <a:ext cx="2436019" cy="4325928"/>
          </a:xfrm>
        </p:spPr>
        <p:txBody>
          <a:bodyPr/>
          <a:lstStyle/>
          <a:p>
            <a:r>
              <a:rPr lang="en-US" sz="1600" dirty="0"/>
              <a:t>Range of parts commercialized; 1st part in operation since June 2020.</a:t>
            </a:r>
          </a:p>
          <a:p>
            <a:r>
              <a:rPr lang="en-US" sz="1600" dirty="0"/>
              <a:t>Total 179 in operation.</a:t>
            </a:r>
          </a:p>
          <a:p>
            <a:r>
              <a:rPr lang="en-US" sz="1600" dirty="0"/>
              <a:t>Internal qualification process and standards.</a:t>
            </a:r>
          </a:p>
          <a:p>
            <a:r>
              <a:rPr lang="en-US" sz="1600" dirty="0"/>
              <a:t>Experience through Joint Industrial Programs &amp; Industry collaborations.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46BD75-E186-4E0F-A206-FFB058972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3D models driving use of SLM </a:t>
            </a:r>
            <a:endParaRPr lang="en-US" dirty="0"/>
          </a:p>
        </p:txBody>
      </p:sp>
      <p:graphicFrame>
        <p:nvGraphicFramePr>
          <p:cNvPr id="7" name="Table 13">
            <a:extLst>
              <a:ext uri="{FF2B5EF4-FFF2-40B4-BE49-F238E27FC236}">
                <a16:creationId xmlns:a16="http://schemas.microsoft.com/office/drawing/2014/main" id="{DA950D13-8BBA-476B-A7B5-119CAFCFE6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304181"/>
              </p:ext>
            </p:extLst>
          </p:nvPr>
        </p:nvGraphicFramePr>
        <p:xfrm>
          <a:off x="533401" y="1808163"/>
          <a:ext cx="2655512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55512">
                  <a:extLst>
                    <a:ext uri="{9D8B030D-6E8A-4147-A177-3AD203B41FA5}">
                      <a16:colId xmlns:a16="http://schemas.microsoft.com/office/drawing/2014/main" val="12097242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050" dirty="0"/>
                        <a:t>Expander turbine segments</a:t>
                      </a:r>
                      <a:endParaRPr lang="en-US" sz="1050" dirty="0"/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19263053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7A2DD2A-E908-4353-9097-2C854F0259DB}"/>
              </a:ext>
            </a:extLst>
          </p:cNvPr>
          <p:cNvCxnSpPr>
            <a:cxnSpLocks/>
          </p:cNvCxnSpPr>
          <p:nvPr/>
        </p:nvCxnSpPr>
        <p:spPr>
          <a:xfrm>
            <a:off x="533400" y="1810022"/>
            <a:ext cx="82980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13">
            <a:extLst>
              <a:ext uri="{FF2B5EF4-FFF2-40B4-BE49-F238E27FC236}">
                <a16:creationId xmlns:a16="http://schemas.microsoft.com/office/drawing/2014/main" id="{4604D8D7-A01D-4003-9E52-F29801A919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0973171"/>
              </p:ext>
            </p:extLst>
          </p:nvPr>
        </p:nvGraphicFramePr>
        <p:xfrm>
          <a:off x="3354660" y="1808163"/>
          <a:ext cx="2655511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55511">
                  <a:extLst>
                    <a:ext uri="{9D8B030D-6E8A-4147-A177-3AD203B41FA5}">
                      <a16:colId xmlns:a16="http://schemas.microsoft.com/office/drawing/2014/main" val="12097242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GT fuel tips</a:t>
                      </a:r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19263053"/>
                  </a:ext>
                </a:extLst>
              </a:tr>
            </a:tbl>
          </a:graphicData>
        </a:graphic>
      </p:graphicFrame>
      <p:graphicFrame>
        <p:nvGraphicFramePr>
          <p:cNvPr id="10" name="Table 13">
            <a:extLst>
              <a:ext uri="{FF2B5EF4-FFF2-40B4-BE49-F238E27FC236}">
                <a16:creationId xmlns:a16="http://schemas.microsoft.com/office/drawing/2014/main" id="{2B06778A-9AA8-4825-8FAC-3B76F6888A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949457"/>
              </p:ext>
            </p:extLst>
          </p:nvPr>
        </p:nvGraphicFramePr>
        <p:xfrm>
          <a:off x="6175918" y="1808163"/>
          <a:ext cx="2655511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55511">
                  <a:extLst>
                    <a:ext uri="{9D8B030D-6E8A-4147-A177-3AD203B41FA5}">
                      <a16:colId xmlns:a16="http://schemas.microsoft.com/office/drawing/2014/main" val="12097242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050" dirty="0"/>
                        <a:t>Pump impeller, 410mm </a:t>
                      </a:r>
                      <a:endParaRPr lang="en-US" sz="1050" dirty="0"/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19263053"/>
                  </a:ext>
                </a:extLst>
              </a:tr>
            </a:tbl>
          </a:graphicData>
        </a:graphic>
      </p:graphicFrame>
      <p:graphicFrame>
        <p:nvGraphicFramePr>
          <p:cNvPr id="11" name="Table 13">
            <a:extLst>
              <a:ext uri="{FF2B5EF4-FFF2-40B4-BE49-F238E27FC236}">
                <a16:creationId xmlns:a16="http://schemas.microsoft.com/office/drawing/2014/main" id="{CD94FF8C-ADF2-4376-BDDA-E8BE7E81B2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635594"/>
              </p:ext>
            </p:extLst>
          </p:nvPr>
        </p:nvGraphicFramePr>
        <p:xfrm>
          <a:off x="533401" y="4084501"/>
          <a:ext cx="2655512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55512">
                  <a:extLst>
                    <a:ext uri="{9D8B030D-6E8A-4147-A177-3AD203B41FA5}">
                      <a16:colId xmlns:a16="http://schemas.microsoft.com/office/drawing/2014/main" val="12097242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050" dirty="0" err="1"/>
                        <a:t>cMIST</a:t>
                      </a:r>
                      <a:r>
                        <a:rPr lang="en-GB" sz="1050" dirty="0"/>
                        <a:t> Mixers</a:t>
                      </a:r>
                      <a:endParaRPr lang="en-US" sz="1050" dirty="0"/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19263053"/>
                  </a:ext>
                </a:extLst>
              </a:tr>
            </a:tbl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E56546-7C62-4A5F-807A-74BEB2F9F7F1}"/>
              </a:ext>
            </a:extLst>
          </p:cNvPr>
          <p:cNvCxnSpPr>
            <a:cxnSpLocks/>
          </p:cNvCxnSpPr>
          <p:nvPr/>
        </p:nvCxnSpPr>
        <p:spPr>
          <a:xfrm>
            <a:off x="533400" y="4086360"/>
            <a:ext cx="82980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BB6EC8D6-C855-4AE3-8A1C-59230A30A9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991875"/>
              </p:ext>
            </p:extLst>
          </p:nvPr>
        </p:nvGraphicFramePr>
        <p:xfrm>
          <a:off x="3354660" y="4084501"/>
          <a:ext cx="2655511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55511">
                  <a:extLst>
                    <a:ext uri="{9D8B030D-6E8A-4147-A177-3AD203B41FA5}">
                      <a16:colId xmlns:a16="http://schemas.microsoft.com/office/drawing/2014/main" val="12097242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GT stator ring</a:t>
                      </a:r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19263053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78380B1-E56C-425E-8424-19E1666B49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956505"/>
              </p:ext>
            </p:extLst>
          </p:nvPr>
        </p:nvGraphicFramePr>
        <p:xfrm>
          <a:off x="6175918" y="4084501"/>
          <a:ext cx="2655511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55511">
                  <a:extLst>
                    <a:ext uri="{9D8B030D-6E8A-4147-A177-3AD203B41FA5}">
                      <a16:colId xmlns:a16="http://schemas.microsoft.com/office/drawing/2014/main" val="12097242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050" dirty="0"/>
                        <a:t>Combustor liners</a:t>
                      </a:r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19263053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D0A3BC5A-2381-460A-B754-87E8AD39A903}"/>
              </a:ext>
            </a:extLst>
          </p:cNvPr>
          <p:cNvSpPr/>
          <p:nvPr/>
        </p:nvSpPr>
        <p:spPr>
          <a:xfrm>
            <a:off x="533400" y="2264569"/>
            <a:ext cx="2655512" cy="15716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A8DCB3-2F5A-4F93-9691-3F2121B6F8F2}"/>
              </a:ext>
            </a:extLst>
          </p:cNvPr>
          <p:cNvSpPr/>
          <p:nvPr/>
        </p:nvSpPr>
        <p:spPr>
          <a:xfrm>
            <a:off x="533400" y="4562477"/>
            <a:ext cx="2655512" cy="15716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8DFB43-7440-4083-A132-9800CBCB8035}"/>
              </a:ext>
            </a:extLst>
          </p:cNvPr>
          <p:cNvSpPr/>
          <p:nvPr/>
        </p:nvSpPr>
        <p:spPr>
          <a:xfrm>
            <a:off x="3354660" y="2264569"/>
            <a:ext cx="2655512" cy="15716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2DB2213-4EBA-4699-814D-75EEC258D0CC}"/>
              </a:ext>
            </a:extLst>
          </p:cNvPr>
          <p:cNvSpPr/>
          <p:nvPr/>
        </p:nvSpPr>
        <p:spPr>
          <a:xfrm>
            <a:off x="3354660" y="4562477"/>
            <a:ext cx="2655512" cy="15716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7572D6-7112-457C-B21C-EEDE0C89304B}"/>
              </a:ext>
            </a:extLst>
          </p:cNvPr>
          <p:cNvSpPr/>
          <p:nvPr/>
        </p:nvSpPr>
        <p:spPr>
          <a:xfrm>
            <a:off x="6175918" y="2264569"/>
            <a:ext cx="2655512" cy="15716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A8149A-380E-4B35-8B1C-7BEB81243FFE}"/>
              </a:ext>
            </a:extLst>
          </p:cNvPr>
          <p:cNvSpPr/>
          <p:nvPr/>
        </p:nvSpPr>
        <p:spPr>
          <a:xfrm>
            <a:off x="6175918" y="4562477"/>
            <a:ext cx="2655512" cy="15716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Content Placeholder 9" descr="A picture containing ground, white, engine&#10;&#10;Description automatically generated">
            <a:extLst>
              <a:ext uri="{FF2B5EF4-FFF2-40B4-BE49-F238E27FC236}">
                <a16:creationId xmlns:a16="http://schemas.microsoft.com/office/drawing/2014/main" id="{2DECDE3B-041E-49F2-AF1E-B006938E0A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17" b="21304"/>
          <a:stretch/>
        </p:blipFill>
        <p:spPr>
          <a:xfrm>
            <a:off x="533399" y="2264569"/>
            <a:ext cx="2655511" cy="157162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5" name="Picture 24" descr="A picture containing person, ground&#10;&#10;Description automatically generated">
            <a:extLst>
              <a:ext uri="{FF2B5EF4-FFF2-40B4-BE49-F238E27FC236}">
                <a16:creationId xmlns:a16="http://schemas.microsoft.com/office/drawing/2014/main" id="{A3B338D2-2D48-4672-B2C7-7469F9E35B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62" b="14851"/>
          <a:stretch/>
        </p:blipFill>
        <p:spPr>
          <a:xfrm>
            <a:off x="3354656" y="2264569"/>
            <a:ext cx="2655511" cy="157162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B4C0C42-840F-479C-8D4F-E532EF774A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3" t="5625" r="47960"/>
          <a:stretch/>
        </p:blipFill>
        <p:spPr>
          <a:xfrm rot="5400000">
            <a:off x="6731245" y="1722623"/>
            <a:ext cx="1571619" cy="265551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7" name="Picture 26" descr="A picture containing indoor&#10;&#10;Description automatically generated">
            <a:extLst>
              <a:ext uri="{FF2B5EF4-FFF2-40B4-BE49-F238E27FC236}">
                <a16:creationId xmlns:a16="http://schemas.microsoft.com/office/drawing/2014/main" id="{1929E75B-0282-4F8E-954C-D61FB8D30B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13" t="6318" b="1004"/>
          <a:stretch/>
        </p:blipFill>
        <p:spPr>
          <a:xfrm>
            <a:off x="533399" y="4562477"/>
            <a:ext cx="2655510" cy="157162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8" name="Picture 27" descr="A picture containing outdoor, blue, arch, day&#10;&#10;Description automatically generated">
            <a:extLst>
              <a:ext uri="{FF2B5EF4-FFF2-40B4-BE49-F238E27FC236}">
                <a16:creationId xmlns:a16="http://schemas.microsoft.com/office/drawing/2014/main" id="{8CD760E3-4BAD-4E30-9CAD-39C1D41481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8" b="12499"/>
          <a:stretch/>
        </p:blipFill>
        <p:spPr>
          <a:xfrm>
            <a:off x="3354652" y="4562478"/>
            <a:ext cx="2655510" cy="157162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300A911-9C57-4310-A417-C81CBAD6B3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5" b="3024"/>
          <a:stretch/>
        </p:blipFill>
        <p:spPr>
          <a:xfrm>
            <a:off x="6189299" y="4562474"/>
            <a:ext cx="2655510" cy="157162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72EA5E93-AFA3-46AB-8977-7499252F5E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902" y="5154978"/>
            <a:ext cx="982136" cy="979119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4F9407-E185-4AB8-B05E-AB454BB26553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246438A-2C1C-43DC-8214-9C1E4BB6844D}" type="datetime4">
              <a:rPr lang="en-US" smtClean="0"/>
              <a:t>November 7, 2022</a:t>
            </a:fld>
            <a:endParaRPr lang="fi-F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3BA8A-AB82-4AE1-86F9-3A75B2E7E5C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Tim Schulten - Digital Industry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48919496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9817AE-C8C6-4260-A459-7131B832DE1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B511D90-9E67-4622-8C06-7997E9321551}" type="slidenum">
              <a:rPr lang="fi-FI" smtClean="0"/>
              <a:pPr/>
              <a:t>9</a:t>
            </a:fld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CE238-5413-4071-BF92-A56964A9A7B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435723" y="1808163"/>
            <a:ext cx="5372100" cy="2135187"/>
          </a:xfrm>
        </p:spPr>
        <p:txBody>
          <a:bodyPr/>
          <a:lstStyle/>
          <a:p>
            <a:r>
              <a:rPr lang="en-US" dirty="0"/>
              <a:t>Portable and accurate optical scanners are used to collect original part geometry</a:t>
            </a:r>
          </a:p>
          <a:p>
            <a:r>
              <a:rPr lang="en-US" dirty="0"/>
              <a:t>Data can be collected in the field or workshop</a:t>
            </a:r>
          </a:p>
          <a:p>
            <a:r>
              <a:rPr lang="en-US" dirty="0"/>
              <a:t>Analysis and modelling is then performed using Sulzer/s OEM Engineering processes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C6C2FAB-B881-4C1D-815C-D22480E50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Scanning enabling Reverse Engineering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AA146B-D013-477A-9444-ED34B80D7D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213113"/>
            <a:ext cx="10938600" cy="682238"/>
          </a:xfrm>
        </p:spPr>
        <p:txBody>
          <a:bodyPr/>
          <a:lstStyle/>
          <a:p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ova Light" panose="020B0304020202020204" pitchFamily="34" charset="0"/>
              </a:rPr>
              <a:t>Fast, Accurate Scanning and Modelling of Legacy Parts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C5A4E4-1BC1-46F2-86BE-77F15A2E8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023" y="4025624"/>
            <a:ext cx="2052636" cy="1818920"/>
          </a:xfrm>
          <a:prstGeom prst="rect">
            <a:avLst/>
          </a:prstGeom>
        </p:spPr>
      </p:pic>
      <p:pic>
        <p:nvPicPr>
          <p:cNvPr id="14" name="Picture 13" descr="A picture containing indoor, electronics, table, computer&#10;&#10;Description automatically generated">
            <a:extLst>
              <a:ext uri="{FF2B5EF4-FFF2-40B4-BE49-F238E27FC236}">
                <a16:creationId xmlns:a16="http://schemas.microsoft.com/office/drawing/2014/main" id="{254C2AA1-8087-48B2-9227-9A2436F448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7" r="16065"/>
          <a:stretch/>
        </p:blipFill>
        <p:spPr>
          <a:xfrm>
            <a:off x="0" y="1808163"/>
            <a:ext cx="6096000" cy="4325937"/>
          </a:xfrm>
          <a:prstGeom prst="rect">
            <a:avLst/>
          </a:prstGeom>
        </p:spPr>
      </p:pic>
      <p:pic>
        <p:nvPicPr>
          <p:cNvPr id="15" name="Picture 14" descr="A picture containing sitting, black, cake, close&#10;&#10;Description automatically generated">
            <a:extLst>
              <a:ext uri="{FF2B5EF4-FFF2-40B4-BE49-F238E27FC236}">
                <a16:creationId xmlns:a16="http://schemas.microsoft.com/office/drawing/2014/main" id="{F393BBA2-CA21-4172-9C24-AD4F46A638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72"/>
          <a:stretch/>
        </p:blipFill>
        <p:spPr>
          <a:xfrm rot="5400000">
            <a:off x="6634940" y="3818679"/>
            <a:ext cx="2191177" cy="1860552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EE0827B-39AE-47A8-B434-A71B480D5E13}"/>
              </a:ext>
            </a:extLst>
          </p:cNvPr>
          <p:cNvSpPr txBox="1">
            <a:spLocks/>
          </p:cNvSpPr>
          <p:nvPr/>
        </p:nvSpPr>
        <p:spPr>
          <a:xfrm>
            <a:off x="6800252" y="6002248"/>
            <a:ext cx="1860553" cy="33990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kern="0" dirty="0"/>
              <a:t>Original damaged impeller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628E12B-BF88-442D-B598-0C8041322882}"/>
              </a:ext>
            </a:extLst>
          </p:cNvPr>
          <p:cNvSpPr txBox="1">
            <a:spLocks/>
          </p:cNvSpPr>
          <p:nvPr/>
        </p:nvSpPr>
        <p:spPr>
          <a:xfrm>
            <a:off x="8943022" y="6007828"/>
            <a:ext cx="2939951" cy="24846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kern="0" dirty="0" err="1"/>
              <a:t>Artec</a:t>
            </a:r>
            <a:r>
              <a:rPr lang="en-GB" sz="1200" kern="0" dirty="0"/>
              <a:t> optical scanner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0731FB-BF06-42D8-AC8D-04FE0304785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421CAF0-5BE9-48B1-A954-54D3762A9F43}" type="datetime4">
              <a:rPr lang="en-US" smtClean="0"/>
              <a:t>November 7, 2022</a:t>
            </a:fld>
            <a:endParaRPr lang="fi-FI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B3789B-9E5D-4671-9A37-B37863E148B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Tim Schulten - Digital Industry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59171782"/>
      </p:ext>
    </p:extLst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Sulzer Theme">
  <a:themeElements>
    <a:clrScheme name="SulzerOfficial_Colors">
      <a:dk1>
        <a:srgbClr val="000000"/>
      </a:dk1>
      <a:lt1>
        <a:sysClr val="window" lastClr="FFFFFF"/>
      </a:lt1>
      <a:dk2>
        <a:srgbClr val="00C8FF"/>
      </a:dk2>
      <a:lt2>
        <a:srgbClr val="002EFF"/>
      </a:lt2>
      <a:accent1>
        <a:srgbClr val="001478"/>
      </a:accent1>
      <a:accent2>
        <a:srgbClr val="8CEB41"/>
      </a:accent2>
      <a:accent3>
        <a:srgbClr val="FAEF00"/>
      </a:accent3>
      <a:accent4>
        <a:srgbClr val="FFAD17"/>
      </a:accent4>
      <a:accent5>
        <a:srgbClr val="FF00DC"/>
      </a:accent5>
      <a:accent6>
        <a:srgbClr val="FF0000"/>
      </a:accent6>
      <a:hlink>
        <a:srgbClr val="002EFF"/>
      </a:hlink>
      <a:folHlink>
        <a:srgbClr val="00C8FF"/>
      </a:folHlink>
    </a:clrScheme>
    <a:fontScheme name="SulzerOfficial_Fonts">
      <a:majorFont>
        <a:latin typeface="Arial Nova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>
              <a:lumMod val="50000"/>
              <a:lumOff val="50000"/>
            </a:schemeClr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>
        <a:spAutoFit/>
      </a:bodyPr>
      <a:lstStyle>
        <a:defPPr marL="0" indent="0" algn="l">
          <a:lnSpc>
            <a:spcPct val="90000"/>
          </a:lnSpc>
          <a:spcBef>
            <a:spcPts val="1000"/>
          </a:spcBef>
          <a:buClr>
            <a:schemeClr val="tx1"/>
          </a:buClr>
          <a:buSzPct val="90000"/>
          <a:buFont typeface="Wingdings" panose="05000000000000000000" pitchFamily="2" charset="2"/>
          <a:buNone/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ulzer_template_220210.potx" id="{77184DA3-837D-4295-A9FA-A12CD4570841}" vid="{45F57C95-2A0D-41E1-9409-E67CE048BBA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sulzer_template_220210</Template>
  <TotalTime>0</TotalTime>
  <Words>801</Words>
  <Application>Microsoft Macintosh PowerPoint</Application>
  <PresentationFormat>Breitbild</PresentationFormat>
  <Paragraphs>132</Paragraphs>
  <Slides>12</Slides>
  <Notes>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9" baseType="lpstr">
      <vt:lpstr>Arial</vt:lpstr>
      <vt:lpstr>Arial Nova</vt:lpstr>
      <vt:lpstr>Arial Nova Light</vt:lpstr>
      <vt:lpstr>Calibri</vt:lpstr>
      <vt:lpstr>Wingdings</vt:lpstr>
      <vt:lpstr>Sulzer Theme</vt:lpstr>
      <vt:lpstr>think-cell Slide</vt:lpstr>
      <vt:lpstr>HAW–  Digital Industry</vt:lpstr>
      <vt:lpstr>BLUE BOX™ pump-specific, AI-based Service offering</vt:lpstr>
      <vt:lpstr>Success story: Major North American liquid pipeline</vt:lpstr>
      <vt:lpstr>Digitization in spare parts manufacturing</vt:lpstr>
      <vt:lpstr>Converting thousands of old 2D drawings into 3D models…</vt:lpstr>
      <vt:lpstr>…provides the basis for many Additive Manufacturing processes</vt:lpstr>
      <vt:lpstr>Combining additive manufacturing and traditional casting methods</vt:lpstr>
      <vt:lpstr>3D models driving use of SLM </vt:lpstr>
      <vt:lpstr>Scanning enabling Reverse Engineering</vt:lpstr>
      <vt:lpstr>OEM Standard Engineering Processes</vt:lpstr>
      <vt:lpstr>Digital is…</vt:lpstr>
      <vt:lpstr>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Thackray, Alex</dc:creator>
  <cp:lastModifiedBy>Ralph Peterli</cp:lastModifiedBy>
  <cp:revision>44</cp:revision>
  <dcterms:created xsi:type="dcterms:W3CDTF">2022-05-23T21:25:32Z</dcterms:created>
  <dcterms:modified xsi:type="dcterms:W3CDTF">2022-11-07T15:21:52Z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20328fc-7558-4cdc-b167-5c14e2f648d5_Enabled">
    <vt:lpwstr>true</vt:lpwstr>
  </property>
  <property fmtid="{D5CDD505-2E9C-101B-9397-08002B2CF9AE}" pid="3" name="MSIP_Label_a20328fc-7558-4cdc-b167-5c14e2f648d5_SetDate">
    <vt:lpwstr>2022-06-02T12:02:37Z</vt:lpwstr>
  </property>
  <property fmtid="{D5CDD505-2E9C-101B-9397-08002B2CF9AE}" pid="4" name="MSIP_Label_a20328fc-7558-4cdc-b167-5c14e2f648d5_Method">
    <vt:lpwstr>Privileged</vt:lpwstr>
  </property>
  <property fmtid="{D5CDD505-2E9C-101B-9397-08002B2CF9AE}" pid="5" name="MSIP_Label_a20328fc-7558-4cdc-b167-5c14e2f648d5_Name">
    <vt:lpwstr>a20328fc-7558-4cdc-b167-5c14e2f648d5</vt:lpwstr>
  </property>
  <property fmtid="{D5CDD505-2E9C-101B-9397-08002B2CF9AE}" pid="6" name="MSIP_Label_a20328fc-7558-4cdc-b167-5c14e2f648d5_SiteId">
    <vt:lpwstr>d9c7995d-4c06-40b7-829c-3921bdc751ed</vt:lpwstr>
  </property>
  <property fmtid="{D5CDD505-2E9C-101B-9397-08002B2CF9AE}" pid="7" name="MSIP_Label_a20328fc-7558-4cdc-b167-5c14e2f648d5_ActionId">
    <vt:lpwstr>ba4bbb93-a4a4-495e-b501-958736282595</vt:lpwstr>
  </property>
  <property fmtid="{D5CDD505-2E9C-101B-9397-08002B2CF9AE}" pid="8" name="MSIP_Label_a20328fc-7558-4cdc-b167-5c14e2f648d5_ContentBits">
    <vt:lpwstr>0</vt:lpwstr>
  </property>
</Properties>
</file>